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1" r:id="rId2"/>
  </p:sldMasterIdLst>
  <p:notesMasterIdLst>
    <p:notesMasterId r:id="rId15"/>
  </p:notesMasterIdLst>
  <p:handoutMasterIdLst>
    <p:handoutMasterId r:id="rId16"/>
  </p:handoutMasterIdLst>
  <p:sldIdLst>
    <p:sldId id="257" r:id="rId3"/>
    <p:sldId id="269" r:id="rId4"/>
    <p:sldId id="283" r:id="rId5"/>
    <p:sldId id="264" r:id="rId6"/>
    <p:sldId id="273" r:id="rId7"/>
    <p:sldId id="275" r:id="rId8"/>
    <p:sldId id="290" r:id="rId9"/>
    <p:sldId id="288" r:id="rId10"/>
    <p:sldId id="276" r:id="rId11"/>
    <p:sldId id="285" r:id="rId12"/>
    <p:sldId id="280" r:id="rId13"/>
    <p:sldId id="289" r:id="rId14"/>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1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7" autoAdjust="0"/>
    <p:restoredTop sz="73392" autoAdjust="0"/>
  </p:normalViewPr>
  <p:slideViewPr>
    <p:cSldViewPr>
      <p:cViewPr varScale="1">
        <p:scale>
          <a:sx n="74" d="100"/>
          <a:sy n="74" d="100"/>
        </p:scale>
        <p:origin x="1188" y="64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4A8D02-4E65-4CCD-8312-4AB164C6C77D}" type="datetimeFigureOut">
              <a:rPr lang="en-US"/>
              <a:t>11/14/2018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A755D9-D361-47B8-9652-3B4EA9776CE5}" type="datetimeFigureOut">
              <a:rPr lang="en-US"/>
              <a:t>11/14/2018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Josh Fassl from Dane County School Consortium</a:t>
            </a:r>
            <a:r>
              <a:rPr lang="en-US" sz="1200" b="0" i="0" kern="1200" dirty="0">
                <a:solidFill>
                  <a:schemeClr val="tx1"/>
                </a:solidFill>
                <a:effectLst/>
                <a:latin typeface="+mn-lt"/>
                <a:ea typeface="+mn-ea"/>
                <a:cs typeface="+mn-cs"/>
              </a:rPr>
              <a:t> places interns and apprentices at businesses throughout Dane County and will discuss the ins and outs of bringing on an intern, will explain how to begin, and the potential challenges of having an intern.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Stand up if you went to college, any college.  Stay standing if you are working in the field that your got your degree 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Schools love to taught AP tests, ACT scores, and College entrance….but did you know, that we send almost 70% of our HS graduates to a 4 year college, but only 1/3 of them graduate?  </a:t>
            </a:r>
          </a:p>
          <a:p>
            <a:r>
              <a:rPr lang="en-US" sz="1200" b="0" i="0" kern="1200" dirty="0">
                <a:solidFill>
                  <a:schemeClr val="tx1"/>
                </a:solidFill>
                <a:effectLst/>
                <a:latin typeface="+mn-lt"/>
                <a:ea typeface="+mn-ea"/>
                <a:cs typeface="+mn-cs"/>
              </a:rPr>
              <a:t>There’s a program that helps </a:t>
            </a:r>
            <a:r>
              <a:rPr lang="en-US" sz="1200" b="0" i="0" kern="1200">
                <a:solidFill>
                  <a:schemeClr val="tx1"/>
                </a:solidFill>
                <a:effectLst/>
                <a:latin typeface="+mn-lt"/>
                <a:ea typeface="+mn-ea"/>
                <a:cs typeface="+mn-cs"/>
              </a:rPr>
              <a:t>students graduate </a:t>
            </a:r>
            <a:r>
              <a:rPr lang="en-US" sz="1200" b="0" i="0" kern="1200" dirty="0">
                <a:solidFill>
                  <a:schemeClr val="tx1"/>
                </a:solidFill>
                <a:effectLst/>
                <a:latin typeface="+mn-lt"/>
                <a:ea typeface="+mn-ea"/>
                <a:cs typeface="+mn-cs"/>
              </a:rPr>
              <a:t>college at a rate of almost double of the national average……Youth Apprenticeship! </a:t>
            </a:r>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425792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341927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25874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your Hiring process…</a:t>
            </a:r>
          </a:p>
          <a:p>
            <a:r>
              <a:rPr lang="en-US" dirty="0"/>
              <a:t>Mentor to train and show students the correct way</a:t>
            </a:r>
          </a:p>
          <a:p>
            <a:r>
              <a:rPr lang="en-US" dirty="0"/>
              <a:t>Wide variety of opportunities…coach into the industry. </a:t>
            </a:r>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181615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Coursework in pathway</a:t>
            </a:r>
          </a:p>
          <a:p>
            <a:r>
              <a:rPr lang="en-US" dirty="0"/>
              <a:t>Pre-screened by school staff</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202120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Checklist is just the “Minimum” Training Expectations…Employers will certify skills.</a:t>
            </a:r>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399995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Walton has mentored over 12 IT students at </a:t>
            </a:r>
            <a:r>
              <a:rPr lang="en-US"/>
              <a:t>QBE….</a:t>
            </a:r>
          </a:p>
        </p:txBody>
      </p:sp>
      <p:sp>
        <p:nvSpPr>
          <p:cNvPr id="4" name="Slide Number Placeholder 3"/>
          <p:cNvSpPr>
            <a:spLocks noGrp="1"/>
          </p:cNvSpPr>
          <p:nvPr>
            <p:ph type="sldNum" sz="quarter" idx="5"/>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230940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Experiential Activities: guest speakers, field trips, job shadows.</a:t>
            </a:r>
          </a:p>
          <a:p>
            <a:r>
              <a:rPr lang="en-US" dirty="0"/>
              <a:t>Career Coach</a:t>
            </a:r>
          </a:p>
          <a:p>
            <a:r>
              <a:rPr lang="en-US" dirty="0"/>
              <a:t>Mention:  Gene-</a:t>
            </a:r>
            <a:r>
              <a:rPr lang="en-US" dirty="0" err="1"/>
              <a:t>Dahloff</a:t>
            </a:r>
            <a:r>
              <a:rPr lang="en-US" dirty="0"/>
              <a:t> (Mad Rep). Is here!</a:t>
            </a:r>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306411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Jacob - Tell us about your YA experience, what was your initial plan?  What jobs did you perform?</a:t>
            </a:r>
          </a:p>
          <a:p>
            <a:r>
              <a:rPr lang="en-US" sz="1200" b="0" i="0" kern="1200" dirty="0">
                <a:solidFill>
                  <a:schemeClr val="tx1"/>
                </a:solidFill>
                <a:effectLst/>
                <a:latin typeface="+mn-lt"/>
                <a:ea typeface="+mn-ea"/>
                <a:cs typeface="+mn-cs"/>
              </a:rPr>
              <a:t>2. Ron-Tell us about why you’ve chosen to be involved with your school district, and the YA program</a:t>
            </a:r>
          </a:p>
          <a:p>
            <a:r>
              <a:rPr lang="en-US" sz="1200" b="0" i="0" kern="1200" dirty="0">
                <a:solidFill>
                  <a:schemeClr val="tx1"/>
                </a:solidFill>
                <a:effectLst/>
                <a:latin typeface="+mn-lt"/>
                <a:ea typeface="+mn-ea"/>
                <a:cs typeface="+mn-cs"/>
              </a:rPr>
              <a:t>3. Thom – Tell us how the YA program has helped your business?</a:t>
            </a:r>
            <a:br>
              <a:rPr lang="en-US" dirty="0"/>
            </a:br>
            <a:r>
              <a:rPr lang="en-US" dirty="0"/>
              <a:t>4</a:t>
            </a:r>
            <a:r>
              <a:rPr lang="en-US" sz="1200" b="0" i="0" kern="1200" dirty="0">
                <a:solidFill>
                  <a:schemeClr val="tx1"/>
                </a:solidFill>
                <a:effectLst/>
                <a:latin typeface="+mn-lt"/>
                <a:ea typeface="+mn-ea"/>
                <a:cs typeface="+mn-cs"/>
              </a:rPr>
              <a:t>. Jacob - How did your career path change during your YA experience.</a:t>
            </a:r>
            <a:br>
              <a:rPr lang="en-US" dirty="0"/>
            </a:br>
            <a:r>
              <a:rPr lang="en-US" dirty="0"/>
              <a:t>5</a:t>
            </a:r>
            <a:r>
              <a:rPr lang="en-US" sz="1200" b="0" i="0" kern="1200" dirty="0">
                <a:solidFill>
                  <a:schemeClr val="tx1"/>
                </a:solidFill>
                <a:effectLst/>
                <a:latin typeface="+mn-lt"/>
                <a:ea typeface="+mn-ea"/>
                <a:cs typeface="+mn-cs"/>
              </a:rPr>
              <a:t>. Ron - Are the students valuable to your company. How much extra time does the "mentoring" take</a:t>
            </a:r>
          </a:p>
          <a:p>
            <a:r>
              <a:rPr lang="en-US" sz="1200" b="0" i="0" kern="1200" dirty="0">
                <a:solidFill>
                  <a:schemeClr val="tx1"/>
                </a:solidFill>
                <a:effectLst/>
                <a:latin typeface="+mn-lt"/>
                <a:ea typeface="+mn-ea"/>
                <a:cs typeface="+mn-cs"/>
              </a:rPr>
              <a:t>6. Thom – Tell us about your mentoring process? </a:t>
            </a:r>
            <a:br>
              <a:rPr lang="en-US" dirty="0"/>
            </a:br>
            <a:r>
              <a:rPr lang="en-US" dirty="0"/>
              <a:t>7</a:t>
            </a:r>
            <a:r>
              <a:rPr lang="en-US" sz="1200" b="0" i="0" kern="1200" dirty="0">
                <a:solidFill>
                  <a:schemeClr val="tx1"/>
                </a:solidFill>
                <a:effectLst/>
                <a:latin typeface="+mn-lt"/>
                <a:ea typeface="+mn-ea"/>
                <a:cs typeface="+mn-cs"/>
              </a:rPr>
              <a:t>. Jacob – Did the Youth Apprenticeship program prepare you for  your RA?</a:t>
            </a:r>
          </a:p>
          <a:p>
            <a:r>
              <a:rPr lang="en-US" sz="1200" b="0" i="0" kern="1200" dirty="0">
                <a:solidFill>
                  <a:schemeClr val="tx1"/>
                </a:solidFill>
                <a:effectLst/>
                <a:latin typeface="+mn-lt"/>
                <a:ea typeface="+mn-ea"/>
                <a:cs typeface="+mn-cs"/>
              </a:rPr>
              <a:t>8. Ron – What should other companies who are considering Youth Apprenticeship know?</a:t>
            </a:r>
          </a:p>
          <a:p>
            <a:r>
              <a:rPr lang="en-US" sz="1200" b="0" i="0" kern="1200" dirty="0">
                <a:solidFill>
                  <a:schemeClr val="tx1"/>
                </a:solidFill>
                <a:effectLst/>
                <a:latin typeface="+mn-lt"/>
                <a:ea typeface="+mn-ea"/>
                <a:cs typeface="+mn-cs"/>
              </a:rPr>
              <a:t>9. Thom –What value is there to participating in the Youth Apprentice program?</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100054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10171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61684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136079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82303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069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62054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3335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405632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solidFill>
                  <a:srgbClr val="0D6179"/>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pic>
        <p:nvPicPr>
          <p:cNvPr id="7" name="Picture 6">
            <a:extLst>
              <a:ext uri="{FF2B5EF4-FFF2-40B4-BE49-F238E27FC236}">
                <a16:creationId xmlns:a16="http://schemas.microsoft.com/office/drawing/2014/main" id="{A9C82814-1F77-4E4E-BEAB-808ECCEB4D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8270" y="5921602"/>
            <a:ext cx="914402" cy="914402"/>
          </a:xfrm>
          <a:prstGeom prst="rect">
            <a:avLst/>
          </a:prstGeom>
        </p:spPr>
      </p:pic>
      <p:pic>
        <p:nvPicPr>
          <p:cNvPr id="8" name="Picture 7">
            <a:extLst>
              <a:ext uri="{FF2B5EF4-FFF2-40B4-BE49-F238E27FC236}">
                <a16:creationId xmlns:a16="http://schemas.microsoft.com/office/drawing/2014/main" id="{ABA6F6C2-9796-4D34-BB4F-E70A1626F6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3308" y="5921602"/>
            <a:ext cx="789595" cy="914402"/>
          </a:xfrm>
          <a:prstGeom prst="rect">
            <a:avLst/>
          </a:prstGeom>
        </p:spPr>
      </p:pic>
    </p:spTree>
    <p:extLst>
      <p:ext uri="{BB962C8B-B14F-4D97-AF65-F5344CB8AC3E}">
        <p14:creationId xmlns:p14="http://schemas.microsoft.com/office/powerpoint/2010/main" val="33164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solidFill>
                  <a:srgbClr val="0D6179"/>
                </a:solidFill>
              </a:defRPr>
            </a:lvl1pPr>
          </a:lstStyle>
          <a:p>
            <a:r>
              <a:rPr lang="en-US" dirty="0"/>
              <a:t>Click to edit Master title style</a:t>
            </a:r>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63150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6179"/>
                </a:solidFill>
              </a:defRPr>
            </a:lvl1pPr>
          </a:lstStyle>
          <a:p>
            <a:r>
              <a:rPr lang="en-US" dirty="0"/>
              <a:t>Click to edit Master title style</a:t>
            </a:r>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29175-527E-46A3-863C-1BB1F163B849}"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pic>
        <p:nvPicPr>
          <p:cNvPr id="8" name="Picture 7">
            <a:extLst>
              <a:ext uri="{FF2B5EF4-FFF2-40B4-BE49-F238E27FC236}">
                <a16:creationId xmlns:a16="http://schemas.microsoft.com/office/drawing/2014/main" id="{281025EB-F187-44D6-B532-475D351692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8270" y="5921602"/>
            <a:ext cx="914402" cy="914402"/>
          </a:xfrm>
          <a:prstGeom prst="rect">
            <a:avLst/>
          </a:prstGeom>
        </p:spPr>
      </p:pic>
      <p:pic>
        <p:nvPicPr>
          <p:cNvPr id="9" name="Picture 8">
            <a:extLst>
              <a:ext uri="{FF2B5EF4-FFF2-40B4-BE49-F238E27FC236}">
                <a16:creationId xmlns:a16="http://schemas.microsoft.com/office/drawing/2014/main" id="{81364FDF-324D-41E0-A06A-816E4A9EB6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3308" y="5921602"/>
            <a:ext cx="789595" cy="914402"/>
          </a:xfrm>
          <a:prstGeom prst="rect">
            <a:avLst/>
          </a:prstGeom>
        </p:spPr>
      </p:pic>
    </p:spTree>
    <p:extLst>
      <p:ext uri="{BB962C8B-B14F-4D97-AF65-F5344CB8AC3E}">
        <p14:creationId xmlns:p14="http://schemas.microsoft.com/office/powerpoint/2010/main" val="26672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6179"/>
                </a:solidFill>
              </a:defRPr>
            </a:lvl1pPr>
          </a:lstStyle>
          <a:p>
            <a:r>
              <a:rPr lang="en-US" dirty="0"/>
              <a:t>Click to edit Master title style</a:t>
            </a:r>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3431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lvl1pPr>
              <a:defRPr>
                <a:solidFill>
                  <a:srgbClr val="0D6179"/>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pic>
        <p:nvPicPr>
          <p:cNvPr id="6" name="Picture 5">
            <a:extLst>
              <a:ext uri="{FF2B5EF4-FFF2-40B4-BE49-F238E27FC236}">
                <a16:creationId xmlns:a16="http://schemas.microsoft.com/office/drawing/2014/main" id="{C9EAB951-5983-4D75-AB3C-D818440F17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8270" y="5921602"/>
            <a:ext cx="914402" cy="914402"/>
          </a:xfrm>
          <a:prstGeom prst="rect">
            <a:avLst/>
          </a:prstGeom>
        </p:spPr>
      </p:pic>
      <p:pic>
        <p:nvPicPr>
          <p:cNvPr id="7" name="Picture 6">
            <a:extLst>
              <a:ext uri="{FF2B5EF4-FFF2-40B4-BE49-F238E27FC236}">
                <a16:creationId xmlns:a16="http://schemas.microsoft.com/office/drawing/2014/main" id="{8BB0F158-3A80-48DE-B04E-BD641839C6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3308" y="5921602"/>
            <a:ext cx="789595" cy="914402"/>
          </a:xfrm>
          <a:prstGeom prst="rect">
            <a:avLst/>
          </a:prstGeom>
        </p:spPr>
      </p:pic>
    </p:spTree>
    <p:extLst>
      <p:ext uri="{BB962C8B-B14F-4D97-AF65-F5344CB8AC3E}">
        <p14:creationId xmlns:p14="http://schemas.microsoft.com/office/powerpoint/2010/main" val="29579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pic>
        <p:nvPicPr>
          <p:cNvPr id="5" name="Picture 4">
            <a:extLst>
              <a:ext uri="{FF2B5EF4-FFF2-40B4-BE49-F238E27FC236}">
                <a16:creationId xmlns:a16="http://schemas.microsoft.com/office/drawing/2014/main" id="{CC2D539D-EE86-4E08-A6E6-0132F8A12A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8270" y="5921602"/>
            <a:ext cx="914402" cy="914402"/>
          </a:xfrm>
          <a:prstGeom prst="rect">
            <a:avLst/>
          </a:prstGeom>
        </p:spPr>
      </p:pic>
      <p:pic>
        <p:nvPicPr>
          <p:cNvPr id="6" name="Picture 5">
            <a:extLst>
              <a:ext uri="{FF2B5EF4-FFF2-40B4-BE49-F238E27FC236}">
                <a16:creationId xmlns:a16="http://schemas.microsoft.com/office/drawing/2014/main" id="{3A5A1D96-F23C-4414-8F1E-541371BC5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3308" y="5921602"/>
            <a:ext cx="789595" cy="914402"/>
          </a:xfrm>
          <a:prstGeom prst="rect">
            <a:avLst/>
          </a:prstGeom>
        </p:spPr>
      </p:pic>
    </p:spTree>
    <p:extLst>
      <p:ext uri="{BB962C8B-B14F-4D97-AF65-F5344CB8AC3E}">
        <p14:creationId xmlns:p14="http://schemas.microsoft.com/office/powerpoint/2010/main" val="207625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pic>
        <p:nvPicPr>
          <p:cNvPr id="8" name="Picture 7">
            <a:extLst>
              <a:ext uri="{FF2B5EF4-FFF2-40B4-BE49-F238E27FC236}">
                <a16:creationId xmlns:a16="http://schemas.microsoft.com/office/drawing/2014/main" id="{88030801-6FF4-4EB3-9FA0-6D63405B35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8270" y="5921602"/>
            <a:ext cx="914402" cy="914402"/>
          </a:xfrm>
          <a:prstGeom prst="rect">
            <a:avLst/>
          </a:prstGeom>
        </p:spPr>
      </p:pic>
      <p:pic>
        <p:nvPicPr>
          <p:cNvPr id="9" name="Picture 8">
            <a:extLst>
              <a:ext uri="{FF2B5EF4-FFF2-40B4-BE49-F238E27FC236}">
                <a16:creationId xmlns:a16="http://schemas.microsoft.com/office/drawing/2014/main" id="{2CA1EA0D-B3BB-4542-AE89-C3CB77B66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3308" y="5921602"/>
            <a:ext cx="789595" cy="914402"/>
          </a:xfrm>
          <a:prstGeom prst="rect">
            <a:avLst/>
          </a:prstGeom>
        </p:spPr>
      </p:pic>
    </p:spTree>
    <p:extLst>
      <p:ext uri="{BB962C8B-B14F-4D97-AF65-F5344CB8AC3E}">
        <p14:creationId xmlns:p14="http://schemas.microsoft.com/office/powerpoint/2010/main" val="212369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67EE15D0-4124-4E30-8704-7065AD902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8270" y="5921602"/>
            <a:ext cx="914402" cy="914402"/>
          </a:xfrm>
          <a:prstGeom prst="rect">
            <a:avLst/>
          </a:prstGeom>
        </p:spPr>
      </p:pic>
      <p:pic>
        <p:nvPicPr>
          <p:cNvPr id="9" name="Picture 8">
            <a:extLst>
              <a:ext uri="{FF2B5EF4-FFF2-40B4-BE49-F238E27FC236}">
                <a16:creationId xmlns:a16="http://schemas.microsoft.com/office/drawing/2014/main" id="{810928A2-494B-49EF-8614-DDB9CF92E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3308" y="5921602"/>
            <a:ext cx="789595" cy="914402"/>
          </a:xfrm>
          <a:prstGeom prst="rect">
            <a:avLst/>
          </a:prstGeom>
        </p:spPr>
      </p:pic>
    </p:spTree>
    <p:extLst>
      <p:ext uri="{BB962C8B-B14F-4D97-AF65-F5344CB8AC3E}">
        <p14:creationId xmlns:p14="http://schemas.microsoft.com/office/powerpoint/2010/main" val="41789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829175-527E-46A3-863C-1BB1F163B849}" type="datetimeFigureOut">
              <a:rPr lang="en-US" smtClean="0"/>
              <a:pPr/>
              <a:t>11/14/2018</a:t>
            </a:fld>
            <a:endParaRPr lang="en-US"/>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40957084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nspiremadisonregion.org/employ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inspiremadisonregion.org/wp-content/uploads/2017/02/ExperientialLearningContinuum.forBusiness.8.5x11.pdf" TargetMode="Externa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dwd.wisconsin.gov/youthapprenticeship/yoda.htm"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svg"/><Relationship Id="rId19" Type="http://schemas.openxmlformats.org/officeDocument/2006/relationships/image" Target="../media/image31.jpe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ocs.google.com/document/d/13nFJj1QM38zHS264Ruen74lwxwWFhSTkBhvUBZSun7k/edit?usp=sharing"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12188825" cy="1752600"/>
          </a:xfrm>
        </p:spPr>
        <p:txBody>
          <a:bodyPr/>
          <a:lstStyle/>
          <a:p>
            <a:pPr algn="ctr"/>
            <a:r>
              <a:rPr lang="en-US" sz="5400" dirty="0">
                <a:solidFill>
                  <a:srgbClr val="0D6179"/>
                </a:solidFill>
              </a:rPr>
              <a:t>“Nuts and Bolts”</a:t>
            </a:r>
            <a:br>
              <a:rPr lang="en-US" sz="5400" dirty="0">
                <a:solidFill>
                  <a:srgbClr val="0D6179"/>
                </a:solidFill>
              </a:rPr>
            </a:br>
            <a:r>
              <a:rPr lang="en-US" sz="5400" dirty="0">
                <a:solidFill>
                  <a:srgbClr val="0D6179"/>
                </a:solidFill>
              </a:rPr>
              <a:t>Youth Apprenticeship</a:t>
            </a:r>
          </a:p>
        </p:txBody>
      </p:sp>
      <p:sp>
        <p:nvSpPr>
          <p:cNvPr id="3" name="Subtitle 2"/>
          <p:cNvSpPr>
            <a:spLocks noGrp="1"/>
          </p:cNvSpPr>
          <p:nvPr>
            <p:ph type="subTitle" idx="1"/>
          </p:nvPr>
        </p:nvSpPr>
        <p:spPr>
          <a:xfrm>
            <a:off x="0" y="2895600"/>
            <a:ext cx="12188824" cy="1600200"/>
          </a:xfrm>
        </p:spPr>
        <p:txBody>
          <a:bodyPr>
            <a:normAutofit/>
          </a:bodyPr>
          <a:lstStyle/>
          <a:p>
            <a:pPr algn="ctr"/>
            <a:r>
              <a:rPr lang="en-US" sz="3200" dirty="0"/>
              <a:t>Overview</a:t>
            </a:r>
          </a:p>
          <a:p>
            <a:pPr algn="ctr"/>
            <a:r>
              <a:rPr lang="en-US" sz="3200" dirty="0"/>
              <a:t>Josh Fassl, Director</a:t>
            </a:r>
          </a:p>
          <a:p>
            <a:pPr algn="ct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4876800"/>
            <a:ext cx="1752600" cy="17526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EE436768-DBA4-4A7A-B6FF-916E45EAC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3770" y="5160965"/>
            <a:ext cx="1467617" cy="156527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EB37-EFF0-49FB-B9E4-6086C9396646}"/>
              </a:ext>
            </a:extLst>
          </p:cNvPr>
          <p:cNvSpPr>
            <a:spLocks noGrp="1"/>
          </p:cNvSpPr>
          <p:nvPr>
            <p:ph type="title"/>
          </p:nvPr>
        </p:nvSpPr>
        <p:spPr>
          <a:xfrm>
            <a:off x="677157" y="228600"/>
            <a:ext cx="8594429" cy="1320800"/>
          </a:xfrm>
        </p:spPr>
        <p:txBody>
          <a:bodyPr>
            <a:normAutofit/>
          </a:bodyPr>
          <a:lstStyle/>
          <a:p>
            <a:r>
              <a:rPr lang="en-US" sz="4000" dirty="0"/>
              <a:t>Tips for a Successful YA Placement</a:t>
            </a:r>
          </a:p>
        </p:txBody>
      </p:sp>
      <p:sp>
        <p:nvSpPr>
          <p:cNvPr id="3" name="Content Placeholder 2">
            <a:extLst>
              <a:ext uri="{FF2B5EF4-FFF2-40B4-BE49-F238E27FC236}">
                <a16:creationId xmlns:a16="http://schemas.microsoft.com/office/drawing/2014/main" id="{C5397889-19CF-472B-9954-7618501E8EA1}"/>
              </a:ext>
            </a:extLst>
          </p:cNvPr>
          <p:cNvSpPr>
            <a:spLocks noGrp="1"/>
          </p:cNvSpPr>
          <p:nvPr>
            <p:ph idx="1"/>
          </p:nvPr>
        </p:nvSpPr>
        <p:spPr>
          <a:xfrm>
            <a:off x="150812" y="1183018"/>
            <a:ext cx="8594429" cy="4491963"/>
          </a:xfrm>
        </p:spPr>
        <p:txBody>
          <a:bodyPr>
            <a:normAutofit/>
          </a:bodyPr>
          <a:lstStyle/>
          <a:p>
            <a:r>
              <a:rPr lang="en-US" sz="4000" dirty="0"/>
              <a:t>Attend Mentor Training</a:t>
            </a:r>
          </a:p>
          <a:p>
            <a:r>
              <a:rPr lang="en-US" sz="4000" dirty="0"/>
              <a:t>Set student schedule</a:t>
            </a:r>
          </a:p>
          <a:p>
            <a:r>
              <a:rPr lang="en-US" sz="4000" dirty="0"/>
              <a:t>Communicate expectations</a:t>
            </a:r>
          </a:p>
          <a:p>
            <a:r>
              <a:rPr lang="en-US" sz="4000" dirty="0"/>
              <a:t>Teach “phone” expectations</a:t>
            </a:r>
          </a:p>
          <a:p>
            <a:r>
              <a:rPr lang="en-US" sz="4000" dirty="0"/>
              <a:t>Provide opportunities for growth</a:t>
            </a:r>
          </a:p>
          <a:p>
            <a:r>
              <a:rPr lang="en-US" sz="4000" dirty="0"/>
              <a:t>Demonstrate procedures</a:t>
            </a:r>
          </a:p>
          <a:p>
            <a:endParaRPr lang="en-US" sz="4000" dirty="0"/>
          </a:p>
          <a:p>
            <a:endParaRPr lang="en-US" sz="4000" dirty="0"/>
          </a:p>
        </p:txBody>
      </p:sp>
    </p:spTree>
    <p:extLst>
      <p:ext uri="{BB962C8B-B14F-4D97-AF65-F5344CB8AC3E}">
        <p14:creationId xmlns:p14="http://schemas.microsoft.com/office/powerpoint/2010/main" val="10042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2700"/>
            <a:ext cx="9220200" cy="1320800"/>
          </a:xfrm>
        </p:spPr>
        <p:txBody>
          <a:bodyPr>
            <a:normAutofit/>
          </a:bodyPr>
          <a:lstStyle/>
          <a:p>
            <a:r>
              <a:rPr lang="en-US" sz="4000" dirty="0"/>
              <a:t>Other Ways to Connect with Students</a:t>
            </a:r>
          </a:p>
        </p:txBody>
      </p:sp>
      <p:sp>
        <p:nvSpPr>
          <p:cNvPr id="3" name="Content Placeholder 2"/>
          <p:cNvSpPr>
            <a:spLocks noGrp="1"/>
          </p:cNvSpPr>
          <p:nvPr>
            <p:ph idx="1"/>
          </p:nvPr>
        </p:nvSpPr>
        <p:spPr>
          <a:xfrm>
            <a:off x="150812" y="904413"/>
            <a:ext cx="6407856" cy="3880773"/>
          </a:xfrm>
        </p:spPr>
        <p:txBody>
          <a:bodyPr>
            <a:normAutofit/>
          </a:bodyPr>
          <a:lstStyle/>
          <a:p>
            <a:r>
              <a:rPr lang="en-US" sz="2000" dirty="0">
                <a:hlinkClick r:id="rId3"/>
              </a:rPr>
              <a:t>http://inspiremadisonregion.org/employers/</a:t>
            </a:r>
            <a:endParaRPr lang="en-US" sz="2000" dirty="0"/>
          </a:p>
        </p:txBody>
      </p:sp>
      <p:pic>
        <p:nvPicPr>
          <p:cNvPr id="5" name="Picture 4">
            <a:hlinkClick r:id="rId3"/>
          </p:cNvPr>
          <p:cNvPicPr>
            <a:picLocks noChangeAspect="1"/>
          </p:cNvPicPr>
          <p:nvPr/>
        </p:nvPicPr>
        <p:blipFill>
          <a:blip r:embed="rId4"/>
          <a:stretch>
            <a:fillRect/>
          </a:stretch>
        </p:blipFill>
        <p:spPr>
          <a:xfrm>
            <a:off x="150812" y="1360143"/>
            <a:ext cx="5773901" cy="5497857"/>
          </a:xfrm>
          <a:prstGeom prst="rect">
            <a:avLst/>
          </a:prstGeom>
        </p:spPr>
      </p:pic>
      <p:pic>
        <p:nvPicPr>
          <p:cNvPr id="7" name="Picture 6">
            <a:hlinkClick r:id="rId5"/>
            <a:extLst>
              <a:ext uri="{FF2B5EF4-FFF2-40B4-BE49-F238E27FC236}">
                <a16:creationId xmlns:a16="http://schemas.microsoft.com/office/drawing/2014/main" id="{57DF63D3-5ED1-4C00-A9B7-2F308B9AD1E2}"/>
              </a:ext>
            </a:extLst>
          </p:cNvPr>
          <p:cNvPicPr>
            <a:picLocks noChangeAspect="1"/>
          </p:cNvPicPr>
          <p:nvPr/>
        </p:nvPicPr>
        <p:blipFill>
          <a:blip r:embed="rId6"/>
          <a:stretch>
            <a:fillRect/>
          </a:stretch>
        </p:blipFill>
        <p:spPr>
          <a:xfrm>
            <a:off x="6399212" y="2311965"/>
            <a:ext cx="5619881" cy="3555435"/>
          </a:xfrm>
          <a:prstGeom prst="rect">
            <a:avLst/>
          </a:prstGeom>
        </p:spPr>
      </p:pic>
    </p:spTree>
    <p:extLst>
      <p:ext uri="{BB962C8B-B14F-4D97-AF65-F5344CB8AC3E}">
        <p14:creationId xmlns:p14="http://schemas.microsoft.com/office/powerpoint/2010/main" val="1994253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B111-FBEB-45B6-A375-D1A4FE601502}"/>
              </a:ext>
            </a:extLst>
          </p:cNvPr>
          <p:cNvSpPr>
            <a:spLocks noGrp="1"/>
          </p:cNvSpPr>
          <p:nvPr>
            <p:ph type="title"/>
          </p:nvPr>
        </p:nvSpPr>
        <p:spPr>
          <a:xfrm>
            <a:off x="379412" y="228600"/>
            <a:ext cx="8892175" cy="1143000"/>
          </a:xfrm>
        </p:spPr>
        <p:txBody>
          <a:bodyPr>
            <a:normAutofit/>
          </a:bodyPr>
          <a:lstStyle/>
          <a:p>
            <a:r>
              <a:rPr lang="en-US" sz="5400" dirty="0"/>
              <a:t>Youth Apprenticeship Panel</a:t>
            </a:r>
          </a:p>
        </p:txBody>
      </p:sp>
      <p:sp>
        <p:nvSpPr>
          <p:cNvPr id="3" name="Content Placeholder 2">
            <a:extLst>
              <a:ext uri="{FF2B5EF4-FFF2-40B4-BE49-F238E27FC236}">
                <a16:creationId xmlns:a16="http://schemas.microsoft.com/office/drawing/2014/main" id="{8AAF2564-3770-478B-99F6-7A7437ABCB8E}"/>
              </a:ext>
            </a:extLst>
          </p:cNvPr>
          <p:cNvSpPr>
            <a:spLocks noGrp="1"/>
          </p:cNvSpPr>
          <p:nvPr>
            <p:ph idx="1"/>
          </p:nvPr>
        </p:nvSpPr>
        <p:spPr>
          <a:xfrm>
            <a:off x="379412" y="1352308"/>
            <a:ext cx="7010400" cy="5277092"/>
          </a:xfrm>
        </p:spPr>
        <p:txBody>
          <a:bodyPr>
            <a:normAutofit/>
          </a:bodyPr>
          <a:lstStyle/>
          <a:p>
            <a:r>
              <a:rPr lang="en-US" sz="3200" dirty="0"/>
              <a:t>Jacob </a:t>
            </a:r>
            <a:r>
              <a:rPr lang="en-US" sz="3200" dirty="0" err="1"/>
              <a:t>Sondreal</a:t>
            </a:r>
            <a:r>
              <a:rPr lang="en-US" sz="3200" dirty="0"/>
              <a:t> – YA Alumni, Current RA, Dave Jones</a:t>
            </a:r>
          </a:p>
          <a:p>
            <a:r>
              <a:rPr lang="en-US" sz="3200" dirty="0"/>
              <a:t>Ron Roehl –YA Mentor, CEO, CNC Solutions</a:t>
            </a:r>
          </a:p>
          <a:p>
            <a:r>
              <a:rPr lang="en-US" sz="3200" dirty="0"/>
              <a:t>Thomas Duffy, YA Mentor, President and Owner, Commercial Air</a:t>
            </a:r>
          </a:p>
          <a:p>
            <a:endParaRPr lang="en-US" sz="3200" dirty="0"/>
          </a:p>
          <a:p>
            <a:r>
              <a:rPr lang="en-US" sz="3200" dirty="0"/>
              <a:t>Scott Baumann – Team Lead, QBE (via video)</a:t>
            </a:r>
          </a:p>
          <a:p>
            <a:pPr marL="0" indent="0">
              <a:buNone/>
            </a:pPr>
            <a:endParaRPr lang="en-US" sz="3200" dirty="0"/>
          </a:p>
          <a:p>
            <a:endParaRPr lang="en-US" sz="3200" dirty="0"/>
          </a:p>
        </p:txBody>
      </p:sp>
      <p:pic>
        <p:nvPicPr>
          <p:cNvPr id="1026" name="Picture 2" descr="Image result for cnc solutions">
            <a:extLst>
              <a:ext uri="{FF2B5EF4-FFF2-40B4-BE49-F238E27FC236}">
                <a16:creationId xmlns:a16="http://schemas.microsoft.com/office/drawing/2014/main" id="{E327D383-7997-4558-A5F2-EFBCB85DB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12" y="1723585"/>
            <a:ext cx="3002840" cy="1838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generated with very high confidence">
            <a:extLst>
              <a:ext uri="{FF2B5EF4-FFF2-40B4-BE49-F238E27FC236}">
                <a16:creationId xmlns:a16="http://schemas.microsoft.com/office/drawing/2014/main" id="{5E6A6555-E03C-4513-815E-BC332DFDC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812" y="1145119"/>
            <a:ext cx="1981200" cy="198120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5657B754-8698-499F-A765-DEDAD52D2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945" y="4717972"/>
            <a:ext cx="2803906" cy="1575439"/>
          </a:xfrm>
          <a:prstGeom prst="rect">
            <a:avLst/>
          </a:prstGeom>
        </p:spPr>
      </p:pic>
      <p:pic>
        <p:nvPicPr>
          <p:cNvPr id="4" name="Picture 2" descr="http://commercialair.us/logo.jpg">
            <a:extLst>
              <a:ext uri="{FF2B5EF4-FFF2-40B4-BE49-F238E27FC236}">
                <a16:creationId xmlns:a16="http://schemas.microsoft.com/office/drawing/2014/main" id="{E4821BFF-7928-4C28-A6D5-98461153D7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612" y="3734459"/>
            <a:ext cx="393382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79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77158" y="120865"/>
            <a:ext cx="8594429" cy="1320800"/>
          </a:xfrm>
        </p:spPr>
        <p:txBody>
          <a:bodyPr>
            <a:normAutofit/>
          </a:bodyPr>
          <a:lstStyle/>
          <a:p>
            <a:r>
              <a:rPr lang="en-US" sz="4400" dirty="0">
                <a:solidFill>
                  <a:srgbClr val="0D6179"/>
                </a:solidFill>
              </a:rPr>
              <a:t>Wisconsin Youth Apprenticeship</a:t>
            </a:r>
          </a:p>
        </p:txBody>
      </p:sp>
      <p:sp>
        <p:nvSpPr>
          <p:cNvPr id="8" name="Content Placeholder 7">
            <a:extLst>
              <a:ext uri="{FF2B5EF4-FFF2-40B4-BE49-F238E27FC236}">
                <a16:creationId xmlns:a16="http://schemas.microsoft.com/office/drawing/2014/main" id="{8008CEA5-AE60-4858-B6D1-52D756D4EDA2}"/>
              </a:ext>
            </a:extLst>
          </p:cNvPr>
          <p:cNvSpPr>
            <a:spLocks noGrp="1"/>
          </p:cNvSpPr>
          <p:nvPr>
            <p:ph idx="1"/>
          </p:nvPr>
        </p:nvSpPr>
        <p:spPr>
          <a:xfrm>
            <a:off x="677158" y="1356788"/>
            <a:ext cx="8594429" cy="4684576"/>
          </a:xfrm>
        </p:spPr>
        <p:txBody>
          <a:bodyPr>
            <a:normAutofit/>
          </a:bodyPr>
          <a:lstStyle/>
          <a:p>
            <a:r>
              <a:rPr lang="en-US" sz="3600" dirty="0"/>
              <a:t>Started 1991</a:t>
            </a:r>
          </a:p>
          <a:p>
            <a:r>
              <a:rPr lang="en-US" sz="3600" dirty="0">
                <a:hlinkClick r:id="rId3"/>
              </a:rPr>
              <a:t>11 Cluster Areas</a:t>
            </a:r>
            <a:endParaRPr lang="en-US" sz="3600" dirty="0"/>
          </a:p>
          <a:p>
            <a:r>
              <a:rPr lang="en-US" sz="3600" dirty="0"/>
              <a:t>55+ Career Pathways</a:t>
            </a:r>
          </a:p>
          <a:p>
            <a:r>
              <a:rPr lang="en-US" sz="3600" dirty="0"/>
              <a:t>Integrates Academic and Career Preparation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12" y="4762500"/>
            <a:ext cx="914400" cy="914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865" y="4766735"/>
            <a:ext cx="914400" cy="914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5088" y="4762500"/>
            <a:ext cx="914400" cy="914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0923" y="4767058"/>
            <a:ext cx="914400" cy="9144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2519" y="4765865"/>
            <a:ext cx="914400" cy="9144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2060" y="4756205"/>
            <a:ext cx="905336" cy="9053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4558" y="4756205"/>
            <a:ext cx="914400" cy="914400"/>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5244" y="4748698"/>
            <a:ext cx="914400" cy="914400"/>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65893" y="4747140"/>
            <a:ext cx="914400" cy="914400"/>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27428" y="4747737"/>
            <a:ext cx="914400" cy="914400"/>
          </a:xfrm>
          <a:prstGeom prst="rect">
            <a:avLst/>
          </a:prstGeom>
        </p:spPr>
      </p:pic>
      <p:pic>
        <p:nvPicPr>
          <p:cNvPr id="3" name="Picture 2">
            <a:extLst>
              <a:ext uri="{FF2B5EF4-FFF2-40B4-BE49-F238E27FC236}">
                <a16:creationId xmlns:a16="http://schemas.microsoft.com/office/drawing/2014/main" id="{9440F056-753E-4096-A4D3-809079941AB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6598" y="4739272"/>
            <a:ext cx="914400" cy="914400"/>
          </a:xfrm>
          <a:prstGeom prst="rect">
            <a:avLst/>
          </a:prstGeom>
        </p:spPr>
      </p:pic>
      <p:sp>
        <p:nvSpPr>
          <p:cNvPr id="19" name="Down Arrow 4">
            <a:extLst>
              <a:ext uri="{FF2B5EF4-FFF2-40B4-BE49-F238E27FC236}">
                <a16:creationId xmlns:a16="http://schemas.microsoft.com/office/drawing/2014/main" id="{C3E388E1-AF9C-4D0A-A405-2ED707F117BD}"/>
              </a:ext>
            </a:extLst>
          </p:cNvPr>
          <p:cNvSpPr/>
          <p:nvPr/>
        </p:nvSpPr>
        <p:spPr>
          <a:xfrm>
            <a:off x="7846120" y="4109852"/>
            <a:ext cx="534292" cy="462148"/>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20" name="Group 17">
            <a:extLst>
              <a:ext uri="{FF2B5EF4-FFF2-40B4-BE49-F238E27FC236}">
                <a16:creationId xmlns:a16="http://schemas.microsoft.com/office/drawing/2014/main" id="{9E525BC0-739B-4ADC-8983-E781FC833E52}"/>
              </a:ext>
            </a:extLst>
          </p:cNvPr>
          <p:cNvGrpSpPr/>
          <p:nvPr/>
        </p:nvGrpSpPr>
        <p:grpSpPr>
          <a:xfrm>
            <a:off x="7542212" y="2160286"/>
            <a:ext cx="1400109" cy="1344914"/>
            <a:chOff x="2763457" y="854069"/>
            <a:chExt cx="961727" cy="961727"/>
          </a:xfrm>
        </p:grpSpPr>
        <p:sp>
          <p:nvSpPr>
            <p:cNvPr id="28" name="Oval 18">
              <a:extLst>
                <a:ext uri="{FF2B5EF4-FFF2-40B4-BE49-F238E27FC236}">
                  <a16:creationId xmlns:a16="http://schemas.microsoft.com/office/drawing/2014/main" id="{282FD96D-FB2D-4336-8523-FADBC4941190}"/>
                </a:ext>
              </a:extLst>
            </p:cNvPr>
            <p:cNvSpPr/>
            <p:nvPr/>
          </p:nvSpPr>
          <p:spPr>
            <a:xfrm>
              <a:off x="2763457" y="854069"/>
              <a:ext cx="961727" cy="9617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5">
              <a:extLst>
                <a:ext uri="{FF2B5EF4-FFF2-40B4-BE49-F238E27FC236}">
                  <a16:creationId xmlns:a16="http://schemas.microsoft.com/office/drawing/2014/main" id="{C9567AF1-5553-40DE-91BD-8DAB7A13D565}"/>
                </a:ext>
              </a:extLst>
            </p:cNvPr>
            <p:cNvSpPr/>
            <p:nvPr/>
          </p:nvSpPr>
          <p:spPr>
            <a:xfrm>
              <a:off x="2903533" y="963877"/>
              <a:ext cx="680043" cy="680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400" dirty="0"/>
                <a:t>Work-Based Learning</a:t>
              </a:r>
            </a:p>
          </p:txBody>
        </p:sp>
      </p:grpSp>
      <p:grpSp>
        <p:nvGrpSpPr>
          <p:cNvPr id="21" name="Group 23">
            <a:extLst>
              <a:ext uri="{FF2B5EF4-FFF2-40B4-BE49-F238E27FC236}">
                <a16:creationId xmlns:a16="http://schemas.microsoft.com/office/drawing/2014/main" id="{2250A24D-E4B5-405F-8A9A-F69571FB90BB}"/>
              </a:ext>
            </a:extLst>
          </p:cNvPr>
          <p:cNvGrpSpPr/>
          <p:nvPr/>
        </p:nvGrpSpPr>
        <p:grpSpPr>
          <a:xfrm>
            <a:off x="6760015" y="1295400"/>
            <a:ext cx="1391797" cy="1132133"/>
            <a:chOff x="2113357" y="307689"/>
            <a:chExt cx="961727" cy="961727"/>
          </a:xfrm>
        </p:grpSpPr>
        <p:sp>
          <p:nvSpPr>
            <p:cNvPr id="26" name="Oval 24">
              <a:extLst>
                <a:ext uri="{FF2B5EF4-FFF2-40B4-BE49-F238E27FC236}">
                  <a16:creationId xmlns:a16="http://schemas.microsoft.com/office/drawing/2014/main" id="{CE073A01-A89A-4BF3-8544-63A7E8DF6D06}"/>
                </a:ext>
              </a:extLst>
            </p:cNvPr>
            <p:cNvSpPr/>
            <p:nvPr/>
          </p:nvSpPr>
          <p:spPr>
            <a:xfrm>
              <a:off x="2113357" y="307689"/>
              <a:ext cx="961727" cy="9617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7">
              <a:extLst>
                <a:ext uri="{FF2B5EF4-FFF2-40B4-BE49-F238E27FC236}">
                  <a16:creationId xmlns:a16="http://schemas.microsoft.com/office/drawing/2014/main" id="{27C6E823-A4A7-40C3-B9E1-4BEFBCFC4620}"/>
                </a:ext>
              </a:extLst>
            </p:cNvPr>
            <p:cNvSpPr/>
            <p:nvPr/>
          </p:nvSpPr>
          <p:spPr>
            <a:xfrm>
              <a:off x="2131733" y="392412"/>
              <a:ext cx="820885" cy="680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600" dirty="0"/>
                <a:t>Technical Instruction</a:t>
              </a:r>
            </a:p>
          </p:txBody>
        </p:sp>
      </p:grpSp>
      <p:grpSp>
        <p:nvGrpSpPr>
          <p:cNvPr id="22" name="Group 29">
            <a:extLst>
              <a:ext uri="{FF2B5EF4-FFF2-40B4-BE49-F238E27FC236}">
                <a16:creationId xmlns:a16="http://schemas.microsoft.com/office/drawing/2014/main" id="{1B7915AE-7BDB-41A0-B211-22EA48426238}"/>
              </a:ext>
            </a:extLst>
          </p:cNvPr>
          <p:cNvGrpSpPr/>
          <p:nvPr/>
        </p:nvGrpSpPr>
        <p:grpSpPr>
          <a:xfrm>
            <a:off x="8320629" y="1356787"/>
            <a:ext cx="1228805" cy="1005413"/>
            <a:chOff x="3075602" y="328653"/>
            <a:chExt cx="1228805" cy="1005413"/>
          </a:xfrm>
        </p:grpSpPr>
        <p:sp>
          <p:nvSpPr>
            <p:cNvPr id="24" name="Oval 30">
              <a:extLst>
                <a:ext uri="{FF2B5EF4-FFF2-40B4-BE49-F238E27FC236}">
                  <a16:creationId xmlns:a16="http://schemas.microsoft.com/office/drawing/2014/main" id="{5582B9B5-65CE-450C-8AE6-1CFF935B1E00}"/>
                </a:ext>
              </a:extLst>
            </p:cNvPr>
            <p:cNvSpPr/>
            <p:nvPr/>
          </p:nvSpPr>
          <p:spPr>
            <a:xfrm>
              <a:off x="3075602" y="372339"/>
              <a:ext cx="1228805" cy="9617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9">
              <a:extLst>
                <a:ext uri="{FF2B5EF4-FFF2-40B4-BE49-F238E27FC236}">
                  <a16:creationId xmlns:a16="http://schemas.microsoft.com/office/drawing/2014/main" id="{0C9AB25C-4456-4CB2-9AE2-748142A36481}"/>
                </a:ext>
              </a:extLst>
            </p:cNvPr>
            <p:cNvSpPr/>
            <p:nvPr/>
          </p:nvSpPr>
          <p:spPr>
            <a:xfrm>
              <a:off x="3203368" y="328653"/>
              <a:ext cx="1030617" cy="838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400" dirty="0"/>
                <a:t>Academic Instruction</a:t>
              </a:r>
            </a:p>
          </p:txBody>
        </p:sp>
      </p:grpSp>
      <p:sp>
        <p:nvSpPr>
          <p:cNvPr id="23" name="Shape 22">
            <a:extLst>
              <a:ext uri="{FF2B5EF4-FFF2-40B4-BE49-F238E27FC236}">
                <a16:creationId xmlns:a16="http://schemas.microsoft.com/office/drawing/2014/main" id="{29102AD0-6D60-4F47-AA6C-4376F13E3083}"/>
              </a:ext>
            </a:extLst>
          </p:cNvPr>
          <p:cNvSpPr/>
          <p:nvPr/>
        </p:nvSpPr>
        <p:spPr>
          <a:xfrm>
            <a:off x="6312180" y="964346"/>
            <a:ext cx="3593786" cy="3170483"/>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8DC20F3-F1D2-4B3B-9421-0DF325A3359F}"/>
              </a:ext>
            </a:extLst>
          </p:cNvPr>
          <p:cNvSpPr txBox="1"/>
          <p:nvPr/>
        </p:nvSpPr>
        <p:spPr>
          <a:xfrm>
            <a:off x="-169156" y="-320814"/>
            <a:ext cx="693868" cy="4062651"/>
          </a:xfrm>
          <a:prstGeom prst="rect">
            <a:avLst/>
          </a:prstGeom>
          <a:noFill/>
        </p:spPr>
        <p:txBody>
          <a:bodyPr wrap="square" rtlCol="0">
            <a:spAutoFit/>
          </a:bodyPr>
          <a:lstStyle/>
          <a:p>
            <a:r>
              <a:rPr lang="en-US" sz="25800" b="1" dirty="0">
                <a:solidFill>
                  <a:srgbClr val="1CBBB4"/>
                </a:solidFill>
                <a:latin typeface="Bodoni MT Black" panose="02070A03080606020203" pitchFamily="18" charset="0"/>
              </a:rPr>
              <a:t>7</a:t>
            </a:r>
          </a:p>
        </p:txBody>
      </p:sp>
      <p:cxnSp>
        <p:nvCxnSpPr>
          <p:cNvPr id="63" name="Straight Connector 62">
            <a:extLst>
              <a:ext uri="{FF2B5EF4-FFF2-40B4-BE49-F238E27FC236}">
                <a16:creationId xmlns:a16="http://schemas.microsoft.com/office/drawing/2014/main" id="{F432EC7C-B2B7-47ED-B1CD-9612A836FB09}"/>
              </a:ext>
            </a:extLst>
          </p:cNvPr>
          <p:cNvCxnSpPr>
            <a:cxnSpLocks/>
          </p:cNvCxnSpPr>
          <p:nvPr/>
        </p:nvCxnSpPr>
        <p:spPr>
          <a:xfrm flipH="1" flipV="1">
            <a:off x="5621529" y="1591916"/>
            <a:ext cx="1904555" cy="259371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5B354F-C8C0-4FC4-B26E-F6C670693DE7}"/>
              </a:ext>
            </a:extLst>
          </p:cNvPr>
          <p:cNvCxnSpPr>
            <a:cxnSpLocks/>
          </p:cNvCxnSpPr>
          <p:nvPr/>
        </p:nvCxnSpPr>
        <p:spPr>
          <a:xfrm flipH="1" flipV="1">
            <a:off x="5324896" y="2032924"/>
            <a:ext cx="2845922" cy="9649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5454485-3EB8-46F7-BA7D-9B6065625DB1}"/>
              </a:ext>
            </a:extLst>
          </p:cNvPr>
          <p:cNvCxnSpPr>
            <a:cxnSpLocks/>
          </p:cNvCxnSpPr>
          <p:nvPr/>
        </p:nvCxnSpPr>
        <p:spPr>
          <a:xfrm>
            <a:off x="6193450" y="1107282"/>
            <a:ext cx="0" cy="33434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Chord 82">
            <a:extLst>
              <a:ext uri="{FF2B5EF4-FFF2-40B4-BE49-F238E27FC236}">
                <a16:creationId xmlns:a16="http://schemas.microsoft.com/office/drawing/2014/main" id="{1081E88D-79BC-40B5-96E6-D63E595610C6}"/>
              </a:ext>
            </a:extLst>
          </p:cNvPr>
          <p:cNvSpPr/>
          <p:nvPr/>
        </p:nvSpPr>
        <p:spPr>
          <a:xfrm rot="12942216">
            <a:off x="4651140" y="887962"/>
            <a:ext cx="1502309" cy="1777964"/>
          </a:xfrm>
          <a:prstGeom prst="chord">
            <a:avLst>
              <a:gd name="adj1" fmla="val 6164783"/>
              <a:gd name="adj2" fmla="val 168158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4" name="Graphic 103" descr="Head with Gears">
            <a:extLst>
              <a:ext uri="{FF2B5EF4-FFF2-40B4-BE49-F238E27FC236}">
                <a16:creationId xmlns:a16="http://schemas.microsoft.com/office/drawing/2014/main" id="{2FDC93F4-A86E-4391-85E6-5F30B16B8F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847" y="2818533"/>
            <a:ext cx="289210" cy="289210"/>
          </a:xfrm>
          <a:prstGeom prst="rect">
            <a:avLst/>
          </a:prstGeom>
        </p:spPr>
      </p:pic>
      <p:pic>
        <p:nvPicPr>
          <p:cNvPr id="106" name="Graphic 105" descr="Bullseye">
            <a:extLst>
              <a:ext uri="{FF2B5EF4-FFF2-40B4-BE49-F238E27FC236}">
                <a16:creationId xmlns:a16="http://schemas.microsoft.com/office/drawing/2014/main" id="{46A4775D-710B-4DFE-B874-9B794D9E3A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1461" y="2608120"/>
            <a:ext cx="275714" cy="275714"/>
          </a:xfrm>
          <a:prstGeom prst="rect">
            <a:avLst/>
          </a:prstGeom>
        </p:spPr>
      </p:pic>
      <p:pic>
        <p:nvPicPr>
          <p:cNvPr id="108" name="Graphic 107" descr="Playbook">
            <a:extLst>
              <a:ext uri="{FF2B5EF4-FFF2-40B4-BE49-F238E27FC236}">
                <a16:creationId xmlns:a16="http://schemas.microsoft.com/office/drawing/2014/main" id="{37BC15CB-9B10-4218-BC5F-312144F5EF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7138" y="2571419"/>
            <a:ext cx="310469" cy="310469"/>
          </a:xfrm>
          <a:prstGeom prst="rect">
            <a:avLst/>
          </a:prstGeom>
        </p:spPr>
      </p:pic>
      <p:pic>
        <p:nvPicPr>
          <p:cNvPr id="114" name="Graphic 113" descr="Lecturer">
            <a:extLst>
              <a:ext uri="{FF2B5EF4-FFF2-40B4-BE49-F238E27FC236}">
                <a16:creationId xmlns:a16="http://schemas.microsoft.com/office/drawing/2014/main" id="{ECDD3D9E-EF5C-4C32-BD10-902A6B83EE1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58475" y="2177712"/>
            <a:ext cx="315754" cy="315754"/>
          </a:xfrm>
          <a:prstGeom prst="rect">
            <a:avLst/>
          </a:prstGeom>
        </p:spPr>
      </p:pic>
      <p:pic>
        <p:nvPicPr>
          <p:cNvPr id="8" name="Picture 7">
            <a:extLst>
              <a:ext uri="{FF2B5EF4-FFF2-40B4-BE49-F238E27FC236}">
                <a16:creationId xmlns:a16="http://schemas.microsoft.com/office/drawing/2014/main" id="{2D83779E-723E-4789-B51E-4CF7288EA897}"/>
              </a:ext>
            </a:extLst>
          </p:cNvPr>
          <p:cNvPicPr>
            <a:picLocks noChangeAspect="1"/>
          </p:cNvPicPr>
          <p:nvPr/>
        </p:nvPicPr>
        <p:blipFill>
          <a:blip r:embed="rId11"/>
          <a:stretch>
            <a:fillRect/>
          </a:stretch>
        </p:blipFill>
        <p:spPr>
          <a:xfrm>
            <a:off x="3198812" y="381000"/>
            <a:ext cx="6129337" cy="5751585"/>
          </a:xfrm>
          <a:prstGeom prst="rect">
            <a:avLst/>
          </a:prstGeom>
        </p:spPr>
      </p:pic>
      <p:sp>
        <p:nvSpPr>
          <p:cNvPr id="10" name="Rectangle 9">
            <a:extLst>
              <a:ext uri="{FF2B5EF4-FFF2-40B4-BE49-F238E27FC236}">
                <a16:creationId xmlns:a16="http://schemas.microsoft.com/office/drawing/2014/main" id="{4663E660-CD30-4DE7-ADFB-7E5E8A4E8E41}"/>
              </a:ext>
            </a:extLst>
          </p:cNvPr>
          <p:cNvSpPr/>
          <p:nvPr/>
        </p:nvSpPr>
        <p:spPr>
          <a:xfrm rot="20442344">
            <a:off x="2820637" y="1249726"/>
            <a:ext cx="3005882" cy="259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14" name="Group 13">
            <a:extLst>
              <a:ext uri="{FF2B5EF4-FFF2-40B4-BE49-F238E27FC236}">
                <a16:creationId xmlns:a16="http://schemas.microsoft.com/office/drawing/2014/main" id="{7B3E2E82-6A40-4284-819A-1C1D36B6A77B}"/>
              </a:ext>
            </a:extLst>
          </p:cNvPr>
          <p:cNvGrpSpPr/>
          <p:nvPr/>
        </p:nvGrpSpPr>
        <p:grpSpPr>
          <a:xfrm>
            <a:off x="1827212" y="457200"/>
            <a:ext cx="4303225" cy="3233374"/>
            <a:chOff x="2233387" y="671601"/>
            <a:chExt cx="4303225" cy="3233374"/>
          </a:xfrm>
        </p:grpSpPr>
        <p:sp>
          <p:nvSpPr>
            <p:cNvPr id="56" name="Rectangle 55">
              <a:extLst>
                <a:ext uri="{FF2B5EF4-FFF2-40B4-BE49-F238E27FC236}">
                  <a16:creationId xmlns:a16="http://schemas.microsoft.com/office/drawing/2014/main" id="{A48AA472-9C97-4F7C-933B-51523743EEBC}"/>
                </a:ext>
              </a:extLst>
            </p:cNvPr>
            <p:cNvSpPr/>
            <p:nvPr/>
          </p:nvSpPr>
          <p:spPr>
            <a:xfrm>
              <a:off x="3530730" y="671601"/>
              <a:ext cx="3005882" cy="259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1" name="Rectangle 60">
              <a:extLst>
                <a:ext uri="{FF2B5EF4-FFF2-40B4-BE49-F238E27FC236}">
                  <a16:creationId xmlns:a16="http://schemas.microsoft.com/office/drawing/2014/main" id="{DDE95970-A843-45CF-91B2-ECF89A65B1F9}"/>
                </a:ext>
              </a:extLst>
            </p:cNvPr>
            <p:cNvSpPr/>
            <p:nvPr/>
          </p:nvSpPr>
          <p:spPr>
            <a:xfrm>
              <a:off x="2233387" y="1311264"/>
              <a:ext cx="3005882" cy="259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67" name="Rectangle 66">
            <a:extLst>
              <a:ext uri="{FF2B5EF4-FFF2-40B4-BE49-F238E27FC236}">
                <a16:creationId xmlns:a16="http://schemas.microsoft.com/office/drawing/2014/main" id="{DA5DC535-3DA3-4953-B776-FD8FD2C3200C}"/>
              </a:ext>
            </a:extLst>
          </p:cNvPr>
          <p:cNvSpPr/>
          <p:nvPr/>
        </p:nvSpPr>
        <p:spPr>
          <a:xfrm>
            <a:off x="5637212" y="6019800"/>
            <a:ext cx="2416668" cy="630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15" name="Group 14">
            <a:extLst>
              <a:ext uri="{FF2B5EF4-FFF2-40B4-BE49-F238E27FC236}">
                <a16:creationId xmlns:a16="http://schemas.microsoft.com/office/drawing/2014/main" id="{1FDA4F00-C082-4F2A-B5FC-19FE330A2E01}"/>
              </a:ext>
            </a:extLst>
          </p:cNvPr>
          <p:cNvGrpSpPr/>
          <p:nvPr/>
        </p:nvGrpSpPr>
        <p:grpSpPr>
          <a:xfrm>
            <a:off x="2817812" y="5440793"/>
            <a:ext cx="2610832" cy="1036207"/>
            <a:chOff x="3053720" y="5362205"/>
            <a:chExt cx="2335485" cy="1036207"/>
          </a:xfrm>
        </p:grpSpPr>
        <p:sp>
          <p:nvSpPr>
            <p:cNvPr id="64" name="Rectangle 63">
              <a:extLst>
                <a:ext uri="{FF2B5EF4-FFF2-40B4-BE49-F238E27FC236}">
                  <a16:creationId xmlns:a16="http://schemas.microsoft.com/office/drawing/2014/main" id="{7666F9A3-8F37-4894-9218-C6C848E46AD2}"/>
                </a:ext>
              </a:extLst>
            </p:cNvPr>
            <p:cNvSpPr/>
            <p:nvPr/>
          </p:nvSpPr>
          <p:spPr>
            <a:xfrm rot="2645819">
              <a:off x="3394752" y="5362205"/>
              <a:ext cx="1994453" cy="90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8" name="Rectangle 67">
              <a:extLst>
                <a:ext uri="{FF2B5EF4-FFF2-40B4-BE49-F238E27FC236}">
                  <a16:creationId xmlns:a16="http://schemas.microsoft.com/office/drawing/2014/main" id="{A5A49855-7A50-4060-8FA8-416E845869E0}"/>
                </a:ext>
              </a:extLst>
            </p:cNvPr>
            <p:cNvSpPr/>
            <p:nvPr/>
          </p:nvSpPr>
          <p:spPr>
            <a:xfrm rot="2645819">
              <a:off x="3053720" y="5494714"/>
              <a:ext cx="1654705" cy="90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48" name="TextBox 47">
            <a:extLst>
              <a:ext uri="{FF2B5EF4-FFF2-40B4-BE49-F238E27FC236}">
                <a16:creationId xmlns:a16="http://schemas.microsoft.com/office/drawing/2014/main" id="{74D61042-CA59-4FB7-A8B7-9975CD024A62}"/>
              </a:ext>
            </a:extLst>
          </p:cNvPr>
          <p:cNvSpPr txBox="1"/>
          <p:nvPr/>
        </p:nvSpPr>
        <p:spPr>
          <a:xfrm>
            <a:off x="2281570" y="169911"/>
            <a:ext cx="2974642" cy="3570208"/>
          </a:xfrm>
          <a:prstGeom prst="rect">
            <a:avLst/>
          </a:prstGeom>
          <a:noFill/>
        </p:spPr>
        <p:txBody>
          <a:bodyPr wrap="square" rtlCol="0">
            <a:spAutoFit/>
          </a:bodyPr>
          <a:lstStyle/>
          <a:p>
            <a:r>
              <a:rPr lang="en-US" sz="3600" dirty="0"/>
              <a:t>EMPLOYER </a:t>
            </a:r>
            <a:r>
              <a:rPr lang="en-US" sz="5400" b="1" dirty="0">
                <a:solidFill>
                  <a:srgbClr val="1CBBB4"/>
                </a:solidFill>
                <a:latin typeface="Century Gothic" panose="020B0502020202020204" pitchFamily="34" charset="0"/>
              </a:rPr>
              <a:t>BENEFITS</a:t>
            </a:r>
            <a:r>
              <a:rPr lang="en-US" sz="3600" dirty="0">
                <a:solidFill>
                  <a:srgbClr val="1CBBB4"/>
                </a:solidFill>
              </a:rPr>
              <a:t> </a:t>
            </a:r>
            <a:r>
              <a:rPr lang="en-US" sz="3600" dirty="0"/>
              <a:t>OF </a:t>
            </a:r>
            <a:r>
              <a:rPr lang="en-US" sz="2800" b="1" dirty="0">
                <a:solidFill>
                  <a:srgbClr val="1CBBB4"/>
                </a:solidFill>
                <a:latin typeface="Century Gothic" panose="020B0502020202020204" pitchFamily="34" charset="0"/>
              </a:rPr>
              <a:t>YOUTH APPRENTICESHIP</a:t>
            </a:r>
          </a:p>
          <a:p>
            <a:r>
              <a:rPr lang="en-US" sz="3600" dirty="0"/>
              <a:t>THROUGH THE </a:t>
            </a:r>
            <a:r>
              <a:rPr lang="en-US" sz="3600" b="1" dirty="0">
                <a:solidFill>
                  <a:srgbClr val="1CBBB4"/>
                </a:solidFill>
                <a:latin typeface="Century Gothic" panose="020B0502020202020204" pitchFamily="34" charset="0"/>
              </a:rPr>
              <a:t>DCSC</a:t>
            </a:r>
          </a:p>
        </p:txBody>
      </p:sp>
      <p:grpSp>
        <p:nvGrpSpPr>
          <p:cNvPr id="3" name="Group 2">
            <a:extLst>
              <a:ext uri="{FF2B5EF4-FFF2-40B4-BE49-F238E27FC236}">
                <a16:creationId xmlns:a16="http://schemas.microsoft.com/office/drawing/2014/main" id="{702E5649-3E90-4858-A40B-E7352C432AB7}"/>
              </a:ext>
            </a:extLst>
          </p:cNvPr>
          <p:cNvGrpSpPr/>
          <p:nvPr/>
        </p:nvGrpSpPr>
        <p:grpSpPr>
          <a:xfrm>
            <a:off x="5487396" y="55671"/>
            <a:ext cx="6578498" cy="3694922"/>
            <a:chOff x="644215" y="1910593"/>
            <a:chExt cx="6578498" cy="3694922"/>
          </a:xfrm>
        </p:grpSpPr>
        <p:pic>
          <p:nvPicPr>
            <p:cNvPr id="1028" name="Picture 4" descr="https://pbs.twimg.com/media/CEkCnusVIAAXMVU.jpg">
              <a:extLst>
                <a:ext uri="{FF2B5EF4-FFF2-40B4-BE49-F238E27FC236}">
                  <a16:creationId xmlns:a16="http://schemas.microsoft.com/office/drawing/2014/main" id="{ABEE8316-4E0D-4D4D-8976-C124F2DB00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215" y="1910593"/>
              <a:ext cx="6578498" cy="36949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w hiring">
              <a:extLst>
                <a:ext uri="{FF2B5EF4-FFF2-40B4-BE49-F238E27FC236}">
                  <a16:creationId xmlns:a16="http://schemas.microsoft.com/office/drawing/2014/main" id="{EB22EBA3-6D91-481E-A639-43D52D1F981E}"/>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3561" b="7642"/>
            <a:stretch/>
          </p:blipFill>
          <p:spPr bwMode="auto">
            <a:xfrm>
              <a:off x="855489" y="4248881"/>
              <a:ext cx="1344425" cy="11872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Image result for group of old people">
            <a:extLst>
              <a:ext uri="{FF2B5EF4-FFF2-40B4-BE49-F238E27FC236}">
                <a16:creationId xmlns:a16="http://schemas.microsoft.com/office/drawing/2014/main" id="{98FBFC8C-6D54-4E56-8D21-5C157A3261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14896" y="1313577"/>
            <a:ext cx="3532911" cy="23552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young mentors">
            <a:extLst>
              <a:ext uri="{FF2B5EF4-FFF2-40B4-BE49-F238E27FC236}">
                <a16:creationId xmlns:a16="http://schemas.microsoft.com/office/drawing/2014/main" id="{8B56E3FB-EFC2-48BF-8D00-AE45C5F986F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73408" y="3826792"/>
            <a:ext cx="6588974" cy="31074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otivated students">
            <a:extLst>
              <a:ext uri="{FF2B5EF4-FFF2-40B4-BE49-F238E27FC236}">
                <a16:creationId xmlns:a16="http://schemas.microsoft.com/office/drawing/2014/main" id="{8EF0FC0C-18C2-4A36-BEB7-C6FB8146F86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0712" y="12099"/>
            <a:ext cx="6162809" cy="33125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kills gap">
            <a:extLst>
              <a:ext uri="{FF2B5EF4-FFF2-40B4-BE49-F238E27FC236}">
                <a16:creationId xmlns:a16="http://schemas.microsoft.com/office/drawing/2014/main" id="{C0E393AA-452F-45D2-871A-8275B9863B1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31805" y="3345929"/>
            <a:ext cx="4247191" cy="238904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urriculum alignment">
            <a:extLst>
              <a:ext uri="{FF2B5EF4-FFF2-40B4-BE49-F238E27FC236}">
                <a16:creationId xmlns:a16="http://schemas.microsoft.com/office/drawing/2014/main" id="{0984F9AB-9515-4D26-8446-2BCC7F0D17B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0212" y="3794165"/>
            <a:ext cx="3882495" cy="29272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low turnover">
            <a:extLst>
              <a:ext uri="{FF2B5EF4-FFF2-40B4-BE49-F238E27FC236}">
                <a16:creationId xmlns:a16="http://schemas.microsoft.com/office/drawing/2014/main" id="{FD62A4C0-9C19-4CEE-BB37-BD7F46E565D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71086" y="410120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398AFBF4-7634-4FCA-943B-9A852E67FF67}"/>
              </a:ext>
            </a:extLst>
          </p:cNvPr>
          <p:cNvSpPr txBox="1"/>
          <p:nvPr/>
        </p:nvSpPr>
        <p:spPr>
          <a:xfrm>
            <a:off x="410745" y="4666516"/>
            <a:ext cx="3345073" cy="2077492"/>
          </a:xfrm>
          <a:prstGeom prst="rect">
            <a:avLst/>
          </a:prstGeom>
          <a:noFill/>
        </p:spPr>
        <p:txBody>
          <a:bodyPr wrap="square" rtlCol="0">
            <a:spAutoFit/>
          </a:bodyPr>
          <a:lstStyle/>
          <a:p>
            <a:r>
              <a:rPr lang="en-US" sz="2000" b="1" dirty="0">
                <a:solidFill>
                  <a:srgbClr val="F17475"/>
                </a:solidFill>
                <a:latin typeface="Century Gothic" panose="020B0502020202020204" pitchFamily="34" charset="0"/>
              </a:rPr>
              <a:t>YA BY THE NUMBERS</a:t>
            </a:r>
          </a:p>
          <a:p>
            <a:pPr marL="214313" indent="-214313">
              <a:buFont typeface="Wingdings" panose="05000000000000000000" pitchFamily="2" charset="2"/>
              <a:buChar char="q"/>
            </a:pPr>
            <a:r>
              <a:rPr lang="en-US" sz="1100" dirty="0"/>
              <a:t>Over 260 students from 14 districts in Dane County</a:t>
            </a:r>
          </a:p>
          <a:p>
            <a:pPr marL="214313" indent="-214313">
              <a:buFont typeface="Wingdings" panose="05000000000000000000" pitchFamily="2" charset="2"/>
              <a:buChar char="q"/>
            </a:pPr>
            <a:r>
              <a:rPr lang="en-US" sz="1100" dirty="0"/>
              <a:t>86% of students go on to post-secondary education</a:t>
            </a:r>
          </a:p>
          <a:p>
            <a:pPr marL="214313" indent="-214313">
              <a:buFont typeface="Wingdings" panose="05000000000000000000" pitchFamily="2" charset="2"/>
              <a:buChar char="q"/>
            </a:pPr>
            <a:r>
              <a:rPr lang="en-US" sz="1100" dirty="0"/>
              <a:t>85% of students were offered employment after their apprenticeship was completed</a:t>
            </a:r>
          </a:p>
          <a:p>
            <a:pPr marL="214313" indent="-214313">
              <a:buFont typeface="Wingdings" panose="05000000000000000000" pitchFamily="2" charset="2"/>
              <a:buChar char="q"/>
            </a:pPr>
            <a:r>
              <a:rPr lang="en-US" sz="1100" dirty="0"/>
              <a:t>200+ employers are participating in Youth Apprenticeship through the </a:t>
            </a:r>
          </a:p>
          <a:p>
            <a:r>
              <a:rPr lang="en-US" sz="1100" dirty="0"/>
              <a:t>     Dane County School Consortium</a:t>
            </a:r>
          </a:p>
          <a:p>
            <a:endParaRPr lang="en-US" sz="1050" dirty="0"/>
          </a:p>
        </p:txBody>
      </p:sp>
    </p:spTree>
    <p:extLst>
      <p:ext uri="{BB962C8B-B14F-4D97-AF65-F5344CB8AC3E}">
        <p14:creationId xmlns:p14="http://schemas.microsoft.com/office/powerpoint/2010/main" val="31187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ppt_x"/>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anim calcmode="lin" valueType="num">
                                      <p:cBhvr additive="base">
                                        <p:cTn id="25" dur="500" fill="hold"/>
                                        <p:tgtEl>
                                          <p:spTgt spid="1036"/>
                                        </p:tgtEl>
                                        <p:attrNameLst>
                                          <p:attrName>ppt_x</p:attrName>
                                        </p:attrNameLst>
                                      </p:cBhvr>
                                      <p:tavLst>
                                        <p:tav tm="0">
                                          <p:val>
                                            <p:strVal val="#ppt_x"/>
                                          </p:val>
                                        </p:tav>
                                        <p:tav tm="100000">
                                          <p:val>
                                            <p:strVal val="#ppt_x"/>
                                          </p:val>
                                        </p:tav>
                                      </p:tavLst>
                                    </p:anim>
                                    <p:anim calcmode="lin" valueType="num">
                                      <p:cBhvr additive="base">
                                        <p:cTn id="26" dur="500" fill="hold"/>
                                        <p:tgtEl>
                                          <p:spTgt spid="103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3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anim calcmode="lin" valueType="num">
                                      <p:cBhvr additive="base">
                                        <p:cTn id="31" dur="500" fill="hold"/>
                                        <p:tgtEl>
                                          <p:spTgt spid="1038"/>
                                        </p:tgtEl>
                                        <p:attrNameLst>
                                          <p:attrName>ppt_x</p:attrName>
                                        </p:attrNameLst>
                                      </p:cBhvr>
                                      <p:tavLst>
                                        <p:tav tm="0">
                                          <p:val>
                                            <p:strVal val="#ppt_x"/>
                                          </p:val>
                                        </p:tav>
                                        <p:tav tm="100000">
                                          <p:val>
                                            <p:strVal val="#ppt_x"/>
                                          </p:val>
                                        </p:tav>
                                      </p:tavLst>
                                    </p:anim>
                                    <p:anim calcmode="lin" valueType="num">
                                      <p:cBhvr additive="base">
                                        <p:cTn id="32" dur="500" fill="hold"/>
                                        <p:tgtEl>
                                          <p:spTgt spid="103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3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 calcmode="lin" valueType="num">
                                      <p:cBhvr additive="base">
                                        <p:cTn id="37" dur="500" fill="hold"/>
                                        <p:tgtEl>
                                          <p:spTgt spid="1040"/>
                                        </p:tgtEl>
                                        <p:attrNameLst>
                                          <p:attrName>ppt_x</p:attrName>
                                        </p:attrNameLst>
                                      </p:cBhvr>
                                      <p:tavLst>
                                        <p:tav tm="0">
                                          <p:val>
                                            <p:strVal val="#ppt_x"/>
                                          </p:val>
                                        </p:tav>
                                        <p:tav tm="100000">
                                          <p:val>
                                            <p:strVal val="#ppt_x"/>
                                          </p:val>
                                        </p:tav>
                                      </p:tavLst>
                                    </p:anim>
                                    <p:anim calcmode="lin" valueType="num">
                                      <p:cBhvr additive="base">
                                        <p:cTn id="38" dur="500" fill="hold"/>
                                        <p:tgtEl>
                                          <p:spTgt spid="104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4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2"/>
                                        </p:tgtEl>
                                        <p:attrNameLst>
                                          <p:attrName>style.visibility</p:attrName>
                                        </p:attrNameLst>
                                      </p:cBhvr>
                                      <p:to>
                                        <p:strVal val="visible"/>
                                      </p:to>
                                    </p:set>
                                    <p:anim calcmode="lin" valueType="num">
                                      <p:cBhvr additive="base">
                                        <p:cTn id="43" dur="500" fill="hold"/>
                                        <p:tgtEl>
                                          <p:spTgt spid="1042"/>
                                        </p:tgtEl>
                                        <p:attrNameLst>
                                          <p:attrName>ppt_x</p:attrName>
                                        </p:attrNameLst>
                                      </p:cBhvr>
                                      <p:tavLst>
                                        <p:tav tm="0">
                                          <p:val>
                                            <p:strVal val="#ppt_x"/>
                                          </p:val>
                                        </p:tav>
                                        <p:tav tm="100000">
                                          <p:val>
                                            <p:strVal val="#ppt_x"/>
                                          </p:val>
                                        </p:tav>
                                      </p:tavLst>
                                    </p:anim>
                                    <p:anim calcmode="lin" valueType="num">
                                      <p:cBhvr additive="base">
                                        <p:cTn id="44" dur="500" fill="hold"/>
                                        <p:tgtEl>
                                          <p:spTgt spid="104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8594429" cy="1320800"/>
          </a:xfrm>
        </p:spPr>
        <p:txBody>
          <a:bodyPr>
            <a:normAutofit/>
          </a:bodyPr>
          <a:lstStyle/>
          <a:p>
            <a:r>
              <a:rPr lang="en-US" sz="4000" dirty="0"/>
              <a:t>Employer Expectations</a:t>
            </a:r>
          </a:p>
        </p:txBody>
      </p:sp>
      <p:sp>
        <p:nvSpPr>
          <p:cNvPr id="3" name="Content Placeholder 2"/>
          <p:cNvSpPr>
            <a:spLocks noGrp="1"/>
          </p:cNvSpPr>
          <p:nvPr>
            <p:ph idx="1"/>
          </p:nvPr>
        </p:nvSpPr>
        <p:spPr>
          <a:xfrm>
            <a:off x="360744" y="1219200"/>
            <a:ext cx="9238867" cy="4572000"/>
          </a:xfrm>
        </p:spPr>
        <p:txBody>
          <a:bodyPr>
            <a:normAutofit/>
          </a:bodyPr>
          <a:lstStyle/>
          <a:p>
            <a:r>
              <a:rPr lang="en-US" sz="3600" dirty="0">
                <a:solidFill>
                  <a:schemeClr val="tx1">
                    <a:lumMod val="65000"/>
                    <a:lumOff val="35000"/>
                  </a:schemeClr>
                </a:solidFill>
              </a:rPr>
              <a:t>Interview applicants</a:t>
            </a:r>
          </a:p>
          <a:p>
            <a:r>
              <a:rPr lang="en-US" sz="3600" dirty="0">
                <a:solidFill>
                  <a:schemeClr val="tx1">
                    <a:lumMod val="65000"/>
                    <a:lumOff val="35000"/>
                  </a:schemeClr>
                </a:solidFill>
              </a:rPr>
              <a:t>Provide a mentor </a:t>
            </a:r>
          </a:p>
          <a:p>
            <a:r>
              <a:rPr lang="en-US" sz="3600" dirty="0">
                <a:solidFill>
                  <a:schemeClr val="tx1">
                    <a:lumMod val="65000"/>
                    <a:lumOff val="35000"/>
                  </a:schemeClr>
                </a:solidFill>
              </a:rPr>
              <a:t>Provide a “well-rounded” experience </a:t>
            </a:r>
          </a:p>
          <a:p>
            <a:r>
              <a:rPr lang="en-US" sz="3600" dirty="0">
                <a:solidFill>
                  <a:schemeClr val="tx1">
                    <a:lumMod val="65000"/>
                    <a:lumOff val="35000"/>
                  </a:schemeClr>
                </a:solidFill>
              </a:rPr>
              <a:t>Provide a competitive wage to student</a:t>
            </a:r>
          </a:p>
          <a:p>
            <a:r>
              <a:rPr lang="en-US" sz="3600" dirty="0">
                <a:solidFill>
                  <a:schemeClr val="tx1">
                    <a:lumMod val="65000"/>
                    <a:lumOff val="35000"/>
                  </a:schemeClr>
                </a:solidFill>
              </a:rPr>
              <a:t>Have available 10-20 hours per week during school and 20-30 hours per week in summer</a:t>
            </a:r>
          </a:p>
        </p:txBody>
      </p:sp>
      <p:pic>
        <p:nvPicPr>
          <p:cNvPr id="2050" name="Picture 2" descr="http://www.bbbsyorkadams.org/atf/cf/%7B32D20897-55C5-4CFE-81AF-974A9DDBE1C6%7D/Men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343" y="0"/>
            <a:ext cx="2549913" cy="1672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0361612" y="1680939"/>
            <a:ext cx="1579983" cy="13670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289928"/>
            <a:ext cx="8594429" cy="1320800"/>
          </a:xfrm>
        </p:spPr>
        <p:txBody>
          <a:bodyPr>
            <a:normAutofit/>
          </a:bodyPr>
          <a:lstStyle/>
          <a:p>
            <a:r>
              <a:rPr lang="en-US" sz="4000" dirty="0"/>
              <a:t>Who is an “Youth-Apprentice”</a:t>
            </a:r>
          </a:p>
        </p:txBody>
      </p:sp>
      <p:sp>
        <p:nvSpPr>
          <p:cNvPr id="3" name="Content Placeholder 2"/>
          <p:cNvSpPr>
            <a:spLocks noGrp="1"/>
          </p:cNvSpPr>
          <p:nvPr>
            <p:ph idx="1"/>
          </p:nvPr>
        </p:nvSpPr>
        <p:spPr>
          <a:xfrm>
            <a:off x="677158" y="1447800"/>
            <a:ext cx="9455854" cy="4593563"/>
          </a:xfrm>
        </p:spPr>
        <p:txBody>
          <a:bodyPr>
            <a:normAutofit/>
          </a:bodyPr>
          <a:lstStyle/>
          <a:p>
            <a:r>
              <a:rPr lang="en-US" sz="2800" dirty="0">
                <a:solidFill>
                  <a:schemeClr val="tx1">
                    <a:lumMod val="65000"/>
                    <a:lumOff val="35000"/>
                  </a:schemeClr>
                </a:solidFill>
              </a:rPr>
              <a:t>Junior or Senior in HS, (must be 16)</a:t>
            </a:r>
          </a:p>
          <a:p>
            <a:r>
              <a:rPr lang="en-US" sz="2800" dirty="0">
                <a:solidFill>
                  <a:schemeClr val="tx1">
                    <a:lumMod val="65000"/>
                    <a:lumOff val="35000"/>
                  </a:schemeClr>
                </a:solidFill>
              </a:rPr>
              <a:t>Students have a detailed individual career plan</a:t>
            </a:r>
          </a:p>
          <a:p>
            <a:r>
              <a:rPr lang="en-US" sz="2800" dirty="0">
                <a:solidFill>
                  <a:schemeClr val="tx1">
                    <a:lumMod val="65000"/>
                    <a:lumOff val="35000"/>
                  </a:schemeClr>
                </a:solidFill>
              </a:rPr>
              <a:t>Have demonstrated appropriate school behavior</a:t>
            </a:r>
          </a:p>
          <a:p>
            <a:r>
              <a:rPr lang="en-US" sz="2800" dirty="0">
                <a:solidFill>
                  <a:schemeClr val="tx1">
                    <a:lumMod val="65000"/>
                    <a:lumOff val="35000"/>
                  </a:schemeClr>
                </a:solidFill>
              </a:rPr>
              <a:t>Student grades/attendance are satisfactory</a:t>
            </a:r>
          </a:p>
          <a:p>
            <a:r>
              <a:rPr lang="en-US" sz="2800" dirty="0">
                <a:solidFill>
                  <a:schemeClr val="tx1">
                    <a:lumMod val="65000"/>
                    <a:lumOff val="35000"/>
                  </a:schemeClr>
                </a:solidFill>
              </a:rPr>
              <a:t>Student will have 180 hours of related “industry” instruction (360 for Level II).</a:t>
            </a:r>
          </a:p>
          <a:p>
            <a:r>
              <a:rPr lang="en-US" sz="2800" dirty="0">
                <a:solidFill>
                  <a:schemeClr val="tx1">
                    <a:lumMod val="65000"/>
                    <a:lumOff val="35000"/>
                  </a:schemeClr>
                </a:solidFill>
              </a:rPr>
              <a:t>Student will complete 450 hours of paid occupational work experience (900 for Level II)</a:t>
            </a:r>
          </a:p>
          <a:p>
            <a:endParaRPr lang="en-US" dirty="0"/>
          </a:p>
          <a:p>
            <a:endParaRPr lang="en-US" dirty="0"/>
          </a:p>
        </p:txBody>
      </p:sp>
      <p:pic>
        <p:nvPicPr>
          <p:cNvPr id="4" name="Picture 3">
            <a:extLst>
              <a:ext uri="{FF2B5EF4-FFF2-40B4-BE49-F238E27FC236}">
                <a16:creationId xmlns:a16="http://schemas.microsoft.com/office/drawing/2014/main" id="{BFA5A363-4009-4612-9D77-F5B5DF301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2" y="5715000"/>
            <a:ext cx="914400" cy="914400"/>
          </a:xfrm>
          <a:prstGeom prst="rect">
            <a:avLst/>
          </a:prstGeom>
        </p:spPr>
      </p:pic>
      <p:pic>
        <p:nvPicPr>
          <p:cNvPr id="5" name="Picture 4">
            <a:extLst>
              <a:ext uri="{FF2B5EF4-FFF2-40B4-BE49-F238E27FC236}">
                <a16:creationId xmlns:a16="http://schemas.microsoft.com/office/drawing/2014/main" id="{FFF49E99-79B6-4CCD-8A93-F940AF6A2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865" y="5719235"/>
            <a:ext cx="914400" cy="914400"/>
          </a:xfrm>
          <a:prstGeom prst="rect">
            <a:avLst/>
          </a:prstGeom>
        </p:spPr>
      </p:pic>
      <p:pic>
        <p:nvPicPr>
          <p:cNvPr id="6" name="Picture 5">
            <a:extLst>
              <a:ext uri="{FF2B5EF4-FFF2-40B4-BE49-F238E27FC236}">
                <a16:creationId xmlns:a16="http://schemas.microsoft.com/office/drawing/2014/main" id="{9F4F6F3B-5E29-468B-837C-664EF5B02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4088" y="5715000"/>
            <a:ext cx="914400" cy="914400"/>
          </a:xfrm>
          <a:prstGeom prst="rect">
            <a:avLst/>
          </a:prstGeom>
        </p:spPr>
      </p:pic>
      <p:pic>
        <p:nvPicPr>
          <p:cNvPr id="7" name="Picture 6">
            <a:extLst>
              <a:ext uri="{FF2B5EF4-FFF2-40B4-BE49-F238E27FC236}">
                <a16:creationId xmlns:a16="http://schemas.microsoft.com/office/drawing/2014/main" id="{4800954F-5BAD-482C-B31D-B2F5F368B9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9923" y="5719558"/>
            <a:ext cx="914400" cy="914400"/>
          </a:xfrm>
          <a:prstGeom prst="rect">
            <a:avLst/>
          </a:prstGeom>
        </p:spPr>
      </p:pic>
      <p:pic>
        <p:nvPicPr>
          <p:cNvPr id="8" name="Picture 7">
            <a:extLst>
              <a:ext uri="{FF2B5EF4-FFF2-40B4-BE49-F238E27FC236}">
                <a16:creationId xmlns:a16="http://schemas.microsoft.com/office/drawing/2014/main" id="{E79EF740-9600-4EB1-BDF8-38709371A4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1519" y="5718365"/>
            <a:ext cx="914400" cy="914400"/>
          </a:xfrm>
          <a:prstGeom prst="rect">
            <a:avLst/>
          </a:prstGeom>
        </p:spPr>
      </p:pic>
      <p:pic>
        <p:nvPicPr>
          <p:cNvPr id="9" name="Picture 8">
            <a:extLst>
              <a:ext uri="{FF2B5EF4-FFF2-40B4-BE49-F238E27FC236}">
                <a16:creationId xmlns:a16="http://schemas.microsoft.com/office/drawing/2014/main" id="{28A0A297-D690-4D0F-9BF8-491A1A1CED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1060" y="5708705"/>
            <a:ext cx="905336" cy="905336"/>
          </a:xfrm>
          <a:prstGeom prst="rect">
            <a:avLst/>
          </a:prstGeom>
        </p:spPr>
      </p:pic>
      <p:pic>
        <p:nvPicPr>
          <p:cNvPr id="10" name="Picture 9">
            <a:extLst>
              <a:ext uri="{FF2B5EF4-FFF2-40B4-BE49-F238E27FC236}">
                <a16:creationId xmlns:a16="http://schemas.microsoft.com/office/drawing/2014/main" id="{CF977D1A-4FBB-4F89-84E1-451A63C3F8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3558" y="5708705"/>
            <a:ext cx="914400" cy="914400"/>
          </a:xfrm>
          <a:prstGeom prst="rect">
            <a:avLst/>
          </a:prstGeom>
        </p:spPr>
      </p:pic>
      <p:pic>
        <p:nvPicPr>
          <p:cNvPr id="11" name="Picture 10">
            <a:extLst>
              <a:ext uri="{FF2B5EF4-FFF2-40B4-BE49-F238E27FC236}">
                <a16:creationId xmlns:a16="http://schemas.microsoft.com/office/drawing/2014/main" id="{BDCE87ED-D7D6-4BE3-AEA0-C5B839E802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34244" y="5701198"/>
            <a:ext cx="914400" cy="914400"/>
          </a:xfrm>
          <a:prstGeom prst="rect">
            <a:avLst/>
          </a:prstGeom>
        </p:spPr>
      </p:pic>
      <p:pic>
        <p:nvPicPr>
          <p:cNvPr id="12" name="Picture 11">
            <a:extLst>
              <a:ext uri="{FF2B5EF4-FFF2-40B4-BE49-F238E27FC236}">
                <a16:creationId xmlns:a16="http://schemas.microsoft.com/office/drawing/2014/main" id="{D359E9AD-E7F2-4F4E-AC55-412CE8013C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56612" y="5689600"/>
            <a:ext cx="914400" cy="914400"/>
          </a:xfrm>
          <a:prstGeom prst="rect">
            <a:avLst/>
          </a:prstGeom>
        </p:spPr>
      </p:pic>
      <p:pic>
        <p:nvPicPr>
          <p:cNvPr id="13" name="Picture 12">
            <a:extLst>
              <a:ext uri="{FF2B5EF4-FFF2-40B4-BE49-F238E27FC236}">
                <a16:creationId xmlns:a16="http://schemas.microsoft.com/office/drawing/2014/main" id="{C3DA7CA7-9D88-4898-AD34-CC6A37A5BF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3712" y="5687537"/>
            <a:ext cx="914400" cy="914400"/>
          </a:xfrm>
          <a:prstGeom prst="rect">
            <a:avLst/>
          </a:prstGeom>
        </p:spPr>
      </p:pic>
      <p:pic>
        <p:nvPicPr>
          <p:cNvPr id="14" name="Picture 13">
            <a:extLst>
              <a:ext uri="{FF2B5EF4-FFF2-40B4-BE49-F238E27FC236}">
                <a16:creationId xmlns:a16="http://schemas.microsoft.com/office/drawing/2014/main" id="{E9DE7EFD-FA07-49DB-B652-5758F5EDAFF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55598" y="5691772"/>
            <a:ext cx="914400" cy="914400"/>
          </a:xfrm>
          <a:prstGeom prst="rect">
            <a:avLst/>
          </a:prstGeom>
        </p:spPr>
      </p:pic>
    </p:spTree>
    <p:extLst>
      <p:ext uri="{BB962C8B-B14F-4D97-AF65-F5344CB8AC3E}">
        <p14:creationId xmlns:p14="http://schemas.microsoft.com/office/powerpoint/2010/main" val="1270697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52400"/>
            <a:ext cx="11506200" cy="1320800"/>
          </a:xfrm>
        </p:spPr>
        <p:txBody>
          <a:bodyPr>
            <a:normAutofit/>
          </a:bodyPr>
          <a:lstStyle/>
          <a:p>
            <a:r>
              <a:rPr lang="en-US" dirty="0"/>
              <a:t>Sample IT Skills Checklist</a:t>
            </a:r>
          </a:p>
        </p:txBody>
      </p:sp>
      <p:pic>
        <p:nvPicPr>
          <p:cNvPr id="4" name="Picture 3">
            <a:extLst>
              <a:ext uri="{FF2B5EF4-FFF2-40B4-BE49-F238E27FC236}">
                <a16:creationId xmlns:a16="http://schemas.microsoft.com/office/drawing/2014/main" id="{D40D910E-728F-4339-A730-96B6B9729F26}"/>
              </a:ext>
            </a:extLst>
          </p:cNvPr>
          <p:cNvPicPr>
            <a:picLocks noChangeAspect="1"/>
          </p:cNvPicPr>
          <p:nvPr/>
        </p:nvPicPr>
        <p:blipFill>
          <a:blip r:embed="rId3"/>
          <a:stretch>
            <a:fillRect/>
          </a:stretch>
        </p:blipFill>
        <p:spPr>
          <a:xfrm>
            <a:off x="608012" y="1181100"/>
            <a:ext cx="3764062" cy="4495800"/>
          </a:xfrm>
          <a:prstGeom prst="rect">
            <a:avLst/>
          </a:prstGeom>
        </p:spPr>
      </p:pic>
      <p:pic>
        <p:nvPicPr>
          <p:cNvPr id="6" name="Picture 5">
            <a:extLst>
              <a:ext uri="{FF2B5EF4-FFF2-40B4-BE49-F238E27FC236}">
                <a16:creationId xmlns:a16="http://schemas.microsoft.com/office/drawing/2014/main" id="{349F42C2-F143-4784-8931-D08A0C5740A2}"/>
              </a:ext>
            </a:extLst>
          </p:cNvPr>
          <p:cNvPicPr>
            <a:picLocks noChangeAspect="1"/>
          </p:cNvPicPr>
          <p:nvPr/>
        </p:nvPicPr>
        <p:blipFill>
          <a:blip r:embed="rId4"/>
          <a:stretch>
            <a:fillRect/>
          </a:stretch>
        </p:blipFill>
        <p:spPr>
          <a:xfrm>
            <a:off x="4494213" y="812800"/>
            <a:ext cx="5421104" cy="5207000"/>
          </a:xfrm>
          <a:prstGeom prst="rect">
            <a:avLst/>
          </a:prstGeom>
        </p:spPr>
      </p:pic>
    </p:spTree>
    <p:extLst>
      <p:ext uri="{BB962C8B-B14F-4D97-AF65-F5344CB8AC3E}">
        <p14:creationId xmlns:p14="http://schemas.microsoft.com/office/powerpoint/2010/main" val="2881338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B037-EA2D-4F76-80DE-260B1A105495}"/>
              </a:ext>
            </a:extLst>
          </p:cNvPr>
          <p:cNvSpPr>
            <a:spLocks noGrp="1"/>
          </p:cNvSpPr>
          <p:nvPr>
            <p:ph type="title"/>
          </p:nvPr>
        </p:nvSpPr>
        <p:spPr>
          <a:xfrm>
            <a:off x="0" y="0"/>
            <a:ext cx="9271587" cy="1930400"/>
          </a:xfrm>
        </p:spPr>
        <p:txBody>
          <a:bodyPr>
            <a:normAutofit/>
          </a:bodyPr>
          <a:lstStyle/>
          <a:p>
            <a:r>
              <a:rPr lang="en-US" sz="4400" dirty="0"/>
              <a:t>YA Related Instruction</a:t>
            </a:r>
          </a:p>
        </p:txBody>
      </p:sp>
      <p:sp>
        <p:nvSpPr>
          <p:cNvPr id="3" name="Content Placeholder 2">
            <a:extLst>
              <a:ext uri="{FF2B5EF4-FFF2-40B4-BE49-F238E27FC236}">
                <a16:creationId xmlns:a16="http://schemas.microsoft.com/office/drawing/2014/main" id="{7970104D-51E2-477F-B81D-C7B35CC8F93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FE4CCB-DD25-43EC-A1C3-E70D897FCC9B}"/>
              </a:ext>
            </a:extLst>
          </p:cNvPr>
          <p:cNvPicPr>
            <a:picLocks noChangeAspect="1"/>
          </p:cNvPicPr>
          <p:nvPr/>
        </p:nvPicPr>
        <p:blipFill>
          <a:blip r:embed="rId2"/>
          <a:stretch>
            <a:fillRect/>
          </a:stretch>
        </p:blipFill>
        <p:spPr>
          <a:xfrm>
            <a:off x="6094412" y="34344"/>
            <a:ext cx="5527917" cy="6858000"/>
          </a:xfrm>
          <a:prstGeom prst="rect">
            <a:avLst/>
          </a:prstGeom>
        </p:spPr>
      </p:pic>
      <p:pic>
        <p:nvPicPr>
          <p:cNvPr id="5" name="Picture 4">
            <a:extLst>
              <a:ext uri="{FF2B5EF4-FFF2-40B4-BE49-F238E27FC236}">
                <a16:creationId xmlns:a16="http://schemas.microsoft.com/office/drawing/2014/main" id="{AA1B2B2B-9911-4D7C-A554-AAF119A02AC3}"/>
              </a:ext>
            </a:extLst>
          </p:cNvPr>
          <p:cNvPicPr>
            <a:picLocks noChangeAspect="1"/>
          </p:cNvPicPr>
          <p:nvPr/>
        </p:nvPicPr>
        <p:blipFill>
          <a:blip r:embed="rId3"/>
          <a:stretch>
            <a:fillRect/>
          </a:stretch>
        </p:blipFill>
        <p:spPr>
          <a:xfrm>
            <a:off x="379412" y="685800"/>
            <a:ext cx="4874084" cy="6096000"/>
          </a:xfrm>
          <a:prstGeom prst="rect">
            <a:avLst/>
          </a:prstGeom>
        </p:spPr>
      </p:pic>
    </p:spTree>
    <p:extLst>
      <p:ext uri="{BB962C8B-B14F-4D97-AF65-F5344CB8AC3E}">
        <p14:creationId xmlns:p14="http://schemas.microsoft.com/office/powerpoint/2010/main" val="176884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EC445-267D-4DD8-993D-701B1873967D}"/>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546CD049-DB04-4C20-9D84-49D268548864}"/>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4420ECA6-1B38-4A52-912F-F2F55E0F7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72" y="0"/>
            <a:ext cx="9144000" cy="6858000"/>
          </a:xfrm>
          <a:prstGeom prst="rect">
            <a:avLst/>
          </a:prstGeom>
        </p:spPr>
      </p:pic>
    </p:spTree>
    <p:extLst>
      <p:ext uri="{BB962C8B-B14F-4D97-AF65-F5344CB8AC3E}">
        <p14:creationId xmlns:p14="http://schemas.microsoft.com/office/powerpoint/2010/main" val="18417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152400"/>
            <a:ext cx="9372600" cy="1320800"/>
          </a:xfrm>
        </p:spPr>
        <p:txBody>
          <a:bodyPr>
            <a:normAutofit/>
          </a:bodyPr>
          <a:lstStyle/>
          <a:p>
            <a:pPr algn="ctr"/>
            <a:r>
              <a:rPr lang="en-US" dirty="0"/>
              <a:t>YA Employment Pathways</a:t>
            </a:r>
          </a:p>
        </p:txBody>
      </p:sp>
      <p:pic>
        <p:nvPicPr>
          <p:cNvPr id="3" name="Picture 2">
            <a:hlinkClick r:id="rId2"/>
            <a:extLst>
              <a:ext uri="{FF2B5EF4-FFF2-40B4-BE49-F238E27FC236}">
                <a16:creationId xmlns:a16="http://schemas.microsoft.com/office/drawing/2014/main" id="{2F8686C7-7C67-4F19-B44E-85E344DE0FB3}"/>
              </a:ext>
            </a:extLst>
          </p:cNvPr>
          <p:cNvPicPr>
            <a:picLocks noChangeAspect="1"/>
          </p:cNvPicPr>
          <p:nvPr/>
        </p:nvPicPr>
        <p:blipFill>
          <a:blip r:embed="rId3"/>
          <a:stretch>
            <a:fillRect/>
          </a:stretch>
        </p:blipFill>
        <p:spPr>
          <a:xfrm>
            <a:off x="684212" y="838200"/>
            <a:ext cx="3684495" cy="5926886"/>
          </a:xfrm>
          <a:prstGeom prst="rect">
            <a:avLst/>
          </a:prstGeom>
        </p:spPr>
      </p:pic>
      <p:pic>
        <p:nvPicPr>
          <p:cNvPr id="5" name="Picture 4">
            <a:hlinkClick r:id="rId2"/>
            <a:extLst>
              <a:ext uri="{FF2B5EF4-FFF2-40B4-BE49-F238E27FC236}">
                <a16:creationId xmlns:a16="http://schemas.microsoft.com/office/drawing/2014/main" id="{34048ACA-FE14-490B-9ACE-D788B3F5F3C9}"/>
              </a:ext>
            </a:extLst>
          </p:cNvPr>
          <p:cNvPicPr>
            <a:picLocks noChangeAspect="1"/>
          </p:cNvPicPr>
          <p:nvPr/>
        </p:nvPicPr>
        <p:blipFill>
          <a:blip r:embed="rId4"/>
          <a:stretch>
            <a:fillRect/>
          </a:stretch>
        </p:blipFill>
        <p:spPr>
          <a:xfrm>
            <a:off x="4978307" y="1143000"/>
            <a:ext cx="4457700" cy="4810125"/>
          </a:xfrm>
          <a:prstGeom prst="rect">
            <a:avLst/>
          </a:prstGeom>
        </p:spPr>
      </p:pic>
    </p:spTree>
    <p:extLst>
      <p:ext uri="{BB962C8B-B14F-4D97-AF65-F5344CB8AC3E}">
        <p14:creationId xmlns:p14="http://schemas.microsoft.com/office/powerpoint/2010/main" val="3735979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42F84C-51DE-4DC6-9649-9A70494832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445</Words>
  <Application>Microsoft Office PowerPoint</Application>
  <PresentationFormat>Custom</PresentationFormat>
  <Paragraphs>82</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Bodoni MT Black</vt:lpstr>
      <vt:lpstr>Century Gothic</vt:lpstr>
      <vt:lpstr>Palatino Linotype</vt:lpstr>
      <vt:lpstr>Trebuchet MS</vt:lpstr>
      <vt:lpstr>Wingdings</vt:lpstr>
      <vt:lpstr>Wingdings 3</vt:lpstr>
      <vt:lpstr>Facet</vt:lpstr>
      <vt:lpstr>“Nuts and Bolts” Youth Apprenticeship</vt:lpstr>
      <vt:lpstr>Wisconsin Youth Apprenticeship</vt:lpstr>
      <vt:lpstr>PowerPoint Presentation</vt:lpstr>
      <vt:lpstr>Employer Expectations</vt:lpstr>
      <vt:lpstr>Who is an “Youth-Apprentice”</vt:lpstr>
      <vt:lpstr>Sample IT Skills Checklist</vt:lpstr>
      <vt:lpstr>YA Related Instruction</vt:lpstr>
      <vt:lpstr>PowerPoint Presentation</vt:lpstr>
      <vt:lpstr>YA Employment Pathways</vt:lpstr>
      <vt:lpstr>Tips for a Successful YA Placement</vt:lpstr>
      <vt:lpstr>Other Ways to Connect with Students</vt:lpstr>
      <vt:lpstr>Youth Apprenticeship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2015-08-24T13:28:26Z</dcterms:created>
  <dcterms:modified xsi:type="dcterms:W3CDTF">2018-11-14T21:10:25Z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TC034605189991</vt:lpwstr>
  </property>
</Properties>
</file>